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82" r:id="rId6"/>
    <p:sldId id="264" r:id="rId7"/>
    <p:sldId id="271" r:id="rId8"/>
    <p:sldId id="272" r:id="rId9"/>
    <p:sldId id="283" r:id="rId10"/>
    <p:sldId id="265" r:id="rId11"/>
    <p:sldId id="270" r:id="rId12"/>
    <p:sldId id="266" r:id="rId13"/>
    <p:sldId id="267" r:id="rId14"/>
    <p:sldId id="284" r:id="rId15"/>
    <p:sldId id="273" r:id="rId16"/>
    <p:sldId id="274" r:id="rId17"/>
    <p:sldId id="275" r:id="rId18"/>
    <p:sldId id="280" r:id="rId19"/>
    <p:sldId id="276" r:id="rId20"/>
    <p:sldId id="277" r:id="rId21"/>
    <p:sldId id="278" r:id="rId22"/>
    <p:sldId id="28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1EEB0E-5C9E-CB43-AA5B-C809728AA70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8250FCFE-8540-924D-95E9-A4502C17FED5}"/>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BE618FD9-7E42-5B4A-AA66-3E644B607B73}" type="datetimeFigureOut">
              <a:rPr lang="en-US" altLang="en-US"/>
              <a:pPr/>
              <a:t>1/16/20</a:t>
            </a:fld>
            <a:endParaRPr lang="en-US" altLang="en-US"/>
          </a:p>
        </p:txBody>
      </p:sp>
      <p:sp>
        <p:nvSpPr>
          <p:cNvPr id="4" name="Slide Image Placeholder 3">
            <a:extLst>
              <a:ext uri="{FF2B5EF4-FFF2-40B4-BE49-F238E27FC236}">
                <a16:creationId xmlns:a16="http://schemas.microsoft.com/office/drawing/2014/main" id="{6669B278-5DB5-CB42-9966-D66014D25F1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05AD05E-E7CE-804C-BA19-8236F8A306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334BC26-FB85-254B-A89D-F4B891F8875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98FB83B2-53BC-C447-92CE-7F7476E93DF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DE7AF39-D67C-9742-8B44-F959CC40700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F532E0E1-2AD3-414F-98C3-1749443E59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0387905-8300-CE4F-BB94-42367A5F0447}" type="slidenum">
              <a:rPr lang="en-US" altLang="en-US" sz="1200">
                <a:latin typeface="Calibri" panose="020F0502020204030204" pitchFamily="34" charset="0"/>
              </a:rPr>
              <a:pPr eaLnBrk="1" hangingPunct="1"/>
              <a:t>7</a:t>
            </a:fld>
            <a:endParaRPr lang="en-US" altLang="en-US" sz="1200">
              <a:latin typeface="Calibri" panose="020F0502020204030204" pitchFamily="34" charset="0"/>
            </a:endParaRPr>
          </a:p>
        </p:txBody>
      </p:sp>
      <p:sp>
        <p:nvSpPr>
          <p:cNvPr id="22530" name="Rectangle 2">
            <a:extLst>
              <a:ext uri="{FF2B5EF4-FFF2-40B4-BE49-F238E27FC236}">
                <a16:creationId xmlns:a16="http://schemas.microsoft.com/office/drawing/2014/main" id="{A45B0D44-DED0-664B-943B-BF9B00BF65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a:extLst>
              <a:ext uri="{FF2B5EF4-FFF2-40B4-BE49-F238E27FC236}">
                <a16:creationId xmlns:a16="http://schemas.microsoft.com/office/drawing/2014/main" id="{5859A689-6993-CF48-9551-232B1A0DA6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447AD59B-76FA-F748-BD34-D41D586D96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A0BBFEF-3B28-774D-A89C-62FA38FCDEFE}" type="slidenum">
              <a:rPr lang="en-US" altLang="en-US" sz="1200">
                <a:latin typeface="Calibri" panose="020F0502020204030204" pitchFamily="34" charset="0"/>
              </a:rPr>
              <a:pPr eaLnBrk="1" hangingPunct="1"/>
              <a:t>8</a:t>
            </a:fld>
            <a:endParaRPr lang="en-US" altLang="en-US" sz="1200">
              <a:latin typeface="Calibri" panose="020F0502020204030204" pitchFamily="34" charset="0"/>
            </a:endParaRPr>
          </a:p>
        </p:txBody>
      </p:sp>
      <p:sp>
        <p:nvSpPr>
          <p:cNvPr id="24578" name="Rectangle 2">
            <a:extLst>
              <a:ext uri="{FF2B5EF4-FFF2-40B4-BE49-F238E27FC236}">
                <a16:creationId xmlns:a16="http://schemas.microsoft.com/office/drawing/2014/main" id="{225AEB90-DD10-A647-A231-A81F7C8382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a:extLst>
              <a:ext uri="{FF2B5EF4-FFF2-40B4-BE49-F238E27FC236}">
                <a16:creationId xmlns:a16="http://schemas.microsoft.com/office/drawing/2014/main" id="{E1EADF0D-96B9-7A42-A8C8-B682C7B9F6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BCE804FB-E687-B145-A062-39A4A1E0DB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ABF3ECA-ACB2-874A-AD1E-DFB9CC4B7FEA}" type="slidenum">
              <a:rPr lang="en-US" altLang="en-US" sz="1200">
                <a:latin typeface="Calibri" panose="020F0502020204030204" pitchFamily="34" charset="0"/>
              </a:rPr>
              <a:pPr eaLnBrk="1" hangingPunct="1"/>
              <a:t>11</a:t>
            </a:fld>
            <a:endParaRPr lang="en-US" altLang="en-US" sz="1200">
              <a:latin typeface="Calibri" panose="020F0502020204030204" pitchFamily="34" charset="0"/>
            </a:endParaRPr>
          </a:p>
        </p:txBody>
      </p:sp>
      <p:sp>
        <p:nvSpPr>
          <p:cNvPr id="28674" name="Rectangle 2">
            <a:extLst>
              <a:ext uri="{FF2B5EF4-FFF2-40B4-BE49-F238E27FC236}">
                <a16:creationId xmlns:a16="http://schemas.microsoft.com/office/drawing/2014/main" id="{2BFC76B3-3E4D-5D40-B482-48D00DE065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a:extLst>
              <a:ext uri="{FF2B5EF4-FFF2-40B4-BE49-F238E27FC236}">
                <a16:creationId xmlns:a16="http://schemas.microsoft.com/office/drawing/2014/main" id="{B5AB5CC9-21C5-FF46-BEFC-1922466EA7C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F0E44B0-CCFF-B444-97CF-2D25493512FE}"/>
              </a:ext>
            </a:extLst>
          </p:cNvPr>
          <p:cNvSpPr>
            <a:spLocks noGrp="1"/>
          </p:cNvSpPr>
          <p:nvPr>
            <p:ph type="dt" sz="half" idx="10"/>
          </p:nvPr>
        </p:nvSpPr>
        <p:spPr/>
        <p:txBody>
          <a:bodyPr/>
          <a:lstStyle>
            <a:lvl1pPr>
              <a:defRPr/>
            </a:lvl1pPr>
          </a:lstStyle>
          <a:p>
            <a:fld id="{00604265-1CE0-8044-9658-75A57534B272}" type="datetimeFigureOut">
              <a:rPr lang="en-US" altLang="en-US"/>
              <a:pPr/>
              <a:t>1/16/20</a:t>
            </a:fld>
            <a:endParaRPr lang="en-US" altLang="en-US"/>
          </a:p>
        </p:txBody>
      </p:sp>
      <p:sp>
        <p:nvSpPr>
          <p:cNvPr id="5" name="Footer Placeholder 4">
            <a:extLst>
              <a:ext uri="{FF2B5EF4-FFF2-40B4-BE49-F238E27FC236}">
                <a16:creationId xmlns:a16="http://schemas.microsoft.com/office/drawing/2014/main" id="{E2E94771-8B20-324C-9B90-96028F5D56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02DE4D-879B-394F-AA25-35DDC35BEFE4}"/>
              </a:ext>
            </a:extLst>
          </p:cNvPr>
          <p:cNvSpPr>
            <a:spLocks noGrp="1"/>
          </p:cNvSpPr>
          <p:nvPr>
            <p:ph type="sldNum" sz="quarter" idx="12"/>
          </p:nvPr>
        </p:nvSpPr>
        <p:spPr/>
        <p:txBody>
          <a:bodyPr/>
          <a:lstStyle>
            <a:lvl1pPr>
              <a:defRPr/>
            </a:lvl1pPr>
          </a:lstStyle>
          <a:p>
            <a:fld id="{65112440-78B5-FE4E-B767-4CD13015AC63}" type="slidenum">
              <a:rPr lang="en-US" altLang="en-US"/>
              <a:pPr/>
              <a:t>‹#›</a:t>
            </a:fld>
            <a:endParaRPr lang="en-US" altLang="en-US"/>
          </a:p>
        </p:txBody>
      </p:sp>
    </p:spTree>
    <p:extLst>
      <p:ext uri="{BB962C8B-B14F-4D97-AF65-F5344CB8AC3E}">
        <p14:creationId xmlns:p14="http://schemas.microsoft.com/office/powerpoint/2010/main" val="74890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B2C0E-5B75-8C4E-B849-6C9CE67ACDCC}"/>
              </a:ext>
            </a:extLst>
          </p:cNvPr>
          <p:cNvSpPr>
            <a:spLocks noGrp="1"/>
          </p:cNvSpPr>
          <p:nvPr>
            <p:ph type="dt" sz="half" idx="10"/>
          </p:nvPr>
        </p:nvSpPr>
        <p:spPr/>
        <p:txBody>
          <a:bodyPr/>
          <a:lstStyle>
            <a:lvl1pPr>
              <a:defRPr/>
            </a:lvl1pPr>
          </a:lstStyle>
          <a:p>
            <a:fld id="{9A6B026B-74FF-3840-9912-382A0D1BDC75}" type="datetimeFigureOut">
              <a:rPr lang="en-US" altLang="en-US"/>
              <a:pPr/>
              <a:t>1/16/20</a:t>
            </a:fld>
            <a:endParaRPr lang="en-US" altLang="en-US"/>
          </a:p>
        </p:txBody>
      </p:sp>
      <p:sp>
        <p:nvSpPr>
          <p:cNvPr id="5" name="Footer Placeholder 4">
            <a:extLst>
              <a:ext uri="{FF2B5EF4-FFF2-40B4-BE49-F238E27FC236}">
                <a16:creationId xmlns:a16="http://schemas.microsoft.com/office/drawing/2014/main" id="{7A7F9DE3-F66B-6443-957B-ACAEDD13C9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4E2115-F788-AA43-B511-B7D85ABC3660}"/>
              </a:ext>
            </a:extLst>
          </p:cNvPr>
          <p:cNvSpPr>
            <a:spLocks noGrp="1"/>
          </p:cNvSpPr>
          <p:nvPr>
            <p:ph type="sldNum" sz="quarter" idx="12"/>
          </p:nvPr>
        </p:nvSpPr>
        <p:spPr/>
        <p:txBody>
          <a:bodyPr/>
          <a:lstStyle>
            <a:lvl1pPr>
              <a:defRPr/>
            </a:lvl1pPr>
          </a:lstStyle>
          <a:p>
            <a:fld id="{CD7ABD9E-A57B-A347-B9B5-43C8127BA952}" type="slidenum">
              <a:rPr lang="en-US" altLang="en-US"/>
              <a:pPr/>
              <a:t>‹#›</a:t>
            </a:fld>
            <a:endParaRPr lang="en-US" altLang="en-US"/>
          </a:p>
        </p:txBody>
      </p:sp>
    </p:spTree>
    <p:extLst>
      <p:ext uri="{BB962C8B-B14F-4D97-AF65-F5344CB8AC3E}">
        <p14:creationId xmlns:p14="http://schemas.microsoft.com/office/powerpoint/2010/main" val="299442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5D379-CA01-7F46-AC12-FADE8CD95D08}"/>
              </a:ext>
            </a:extLst>
          </p:cNvPr>
          <p:cNvSpPr>
            <a:spLocks noGrp="1"/>
          </p:cNvSpPr>
          <p:nvPr>
            <p:ph type="dt" sz="half" idx="10"/>
          </p:nvPr>
        </p:nvSpPr>
        <p:spPr/>
        <p:txBody>
          <a:bodyPr/>
          <a:lstStyle>
            <a:lvl1pPr>
              <a:defRPr/>
            </a:lvl1pPr>
          </a:lstStyle>
          <a:p>
            <a:fld id="{54DB58D5-DB6C-2547-A1A7-900EADC9F6CF}" type="datetimeFigureOut">
              <a:rPr lang="en-US" altLang="en-US"/>
              <a:pPr/>
              <a:t>1/16/20</a:t>
            </a:fld>
            <a:endParaRPr lang="en-US" altLang="en-US"/>
          </a:p>
        </p:txBody>
      </p:sp>
      <p:sp>
        <p:nvSpPr>
          <p:cNvPr id="5" name="Footer Placeholder 4">
            <a:extLst>
              <a:ext uri="{FF2B5EF4-FFF2-40B4-BE49-F238E27FC236}">
                <a16:creationId xmlns:a16="http://schemas.microsoft.com/office/drawing/2014/main" id="{07F5DD54-0C77-6B46-ADBA-CFC3A61AA6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986519-C42F-9C47-BF80-4C776BDA1770}"/>
              </a:ext>
            </a:extLst>
          </p:cNvPr>
          <p:cNvSpPr>
            <a:spLocks noGrp="1"/>
          </p:cNvSpPr>
          <p:nvPr>
            <p:ph type="sldNum" sz="quarter" idx="12"/>
          </p:nvPr>
        </p:nvSpPr>
        <p:spPr/>
        <p:txBody>
          <a:bodyPr/>
          <a:lstStyle>
            <a:lvl1pPr>
              <a:defRPr/>
            </a:lvl1pPr>
          </a:lstStyle>
          <a:p>
            <a:fld id="{06E33AEA-CA74-E348-883F-8F0BD91C0C90}" type="slidenum">
              <a:rPr lang="en-US" altLang="en-US"/>
              <a:pPr/>
              <a:t>‹#›</a:t>
            </a:fld>
            <a:endParaRPr lang="en-US" altLang="en-US"/>
          </a:p>
        </p:txBody>
      </p:sp>
    </p:spTree>
    <p:extLst>
      <p:ext uri="{BB962C8B-B14F-4D97-AF65-F5344CB8AC3E}">
        <p14:creationId xmlns:p14="http://schemas.microsoft.com/office/powerpoint/2010/main" val="352857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AB0DE1-4821-854D-96E9-6BCF7F23CFD6}"/>
              </a:ext>
            </a:extLst>
          </p:cNvPr>
          <p:cNvSpPr>
            <a:spLocks noGrp="1"/>
          </p:cNvSpPr>
          <p:nvPr>
            <p:ph type="dt" sz="half" idx="10"/>
          </p:nvPr>
        </p:nvSpPr>
        <p:spPr/>
        <p:txBody>
          <a:bodyPr/>
          <a:lstStyle>
            <a:lvl1pPr>
              <a:defRPr/>
            </a:lvl1pPr>
          </a:lstStyle>
          <a:p>
            <a:fld id="{B2E822AC-DB72-7D41-800A-0554A5CBFAB9}" type="datetimeFigureOut">
              <a:rPr lang="en-US" altLang="en-US"/>
              <a:pPr/>
              <a:t>1/16/20</a:t>
            </a:fld>
            <a:endParaRPr lang="en-US" altLang="en-US"/>
          </a:p>
        </p:txBody>
      </p:sp>
      <p:sp>
        <p:nvSpPr>
          <p:cNvPr id="5" name="Footer Placeholder 4">
            <a:extLst>
              <a:ext uri="{FF2B5EF4-FFF2-40B4-BE49-F238E27FC236}">
                <a16:creationId xmlns:a16="http://schemas.microsoft.com/office/drawing/2014/main" id="{06DED91C-1286-F744-88F0-B7DEBADF7D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71CAC22-95C7-9748-9300-DB7F6DEAF17B}"/>
              </a:ext>
            </a:extLst>
          </p:cNvPr>
          <p:cNvSpPr>
            <a:spLocks noGrp="1"/>
          </p:cNvSpPr>
          <p:nvPr>
            <p:ph type="sldNum" sz="quarter" idx="12"/>
          </p:nvPr>
        </p:nvSpPr>
        <p:spPr/>
        <p:txBody>
          <a:bodyPr/>
          <a:lstStyle>
            <a:lvl1pPr>
              <a:defRPr/>
            </a:lvl1pPr>
          </a:lstStyle>
          <a:p>
            <a:fld id="{44B28ABE-11EC-D546-A366-7B8B41ADA200}" type="slidenum">
              <a:rPr lang="en-US" altLang="en-US"/>
              <a:pPr/>
              <a:t>‹#›</a:t>
            </a:fld>
            <a:endParaRPr lang="en-US" altLang="en-US"/>
          </a:p>
        </p:txBody>
      </p:sp>
    </p:spTree>
    <p:extLst>
      <p:ext uri="{BB962C8B-B14F-4D97-AF65-F5344CB8AC3E}">
        <p14:creationId xmlns:p14="http://schemas.microsoft.com/office/powerpoint/2010/main" val="215585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E1077-E869-4844-A701-F4192A7484E9}"/>
              </a:ext>
            </a:extLst>
          </p:cNvPr>
          <p:cNvSpPr>
            <a:spLocks noGrp="1"/>
          </p:cNvSpPr>
          <p:nvPr>
            <p:ph type="dt" sz="half" idx="10"/>
          </p:nvPr>
        </p:nvSpPr>
        <p:spPr/>
        <p:txBody>
          <a:bodyPr/>
          <a:lstStyle>
            <a:lvl1pPr>
              <a:defRPr/>
            </a:lvl1pPr>
          </a:lstStyle>
          <a:p>
            <a:fld id="{50BBD54A-2001-3245-9DF4-7970857890E8}" type="datetimeFigureOut">
              <a:rPr lang="en-US" altLang="en-US"/>
              <a:pPr/>
              <a:t>1/16/20</a:t>
            </a:fld>
            <a:endParaRPr lang="en-US" altLang="en-US"/>
          </a:p>
        </p:txBody>
      </p:sp>
      <p:sp>
        <p:nvSpPr>
          <p:cNvPr id="5" name="Footer Placeholder 4">
            <a:extLst>
              <a:ext uri="{FF2B5EF4-FFF2-40B4-BE49-F238E27FC236}">
                <a16:creationId xmlns:a16="http://schemas.microsoft.com/office/drawing/2014/main" id="{066C109C-1F76-AB46-9BF4-13E1F256ED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1A74928-7BC2-BA42-B264-ECE6F661CDC4}"/>
              </a:ext>
            </a:extLst>
          </p:cNvPr>
          <p:cNvSpPr>
            <a:spLocks noGrp="1"/>
          </p:cNvSpPr>
          <p:nvPr>
            <p:ph type="sldNum" sz="quarter" idx="12"/>
          </p:nvPr>
        </p:nvSpPr>
        <p:spPr/>
        <p:txBody>
          <a:bodyPr/>
          <a:lstStyle>
            <a:lvl1pPr>
              <a:defRPr/>
            </a:lvl1pPr>
          </a:lstStyle>
          <a:p>
            <a:fld id="{54442DF6-7508-1949-8207-85EDC1E5B3C5}" type="slidenum">
              <a:rPr lang="en-US" altLang="en-US"/>
              <a:pPr/>
              <a:t>‹#›</a:t>
            </a:fld>
            <a:endParaRPr lang="en-US" altLang="en-US"/>
          </a:p>
        </p:txBody>
      </p:sp>
    </p:spTree>
    <p:extLst>
      <p:ext uri="{BB962C8B-B14F-4D97-AF65-F5344CB8AC3E}">
        <p14:creationId xmlns:p14="http://schemas.microsoft.com/office/powerpoint/2010/main" val="233433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3A37D3-BF7E-A94B-9BF9-7B4A009CF68F}"/>
              </a:ext>
            </a:extLst>
          </p:cNvPr>
          <p:cNvSpPr>
            <a:spLocks noGrp="1"/>
          </p:cNvSpPr>
          <p:nvPr>
            <p:ph type="dt" sz="half" idx="10"/>
          </p:nvPr>
        </p:nvSpPr>
        <p:spPr/>
        <p:txBody>
          <a:bodyPr/>
          <a:lstStyle>
            <a:lvl1pPr>
              <a:defRPr/>
            </a:lvl1pPr>
          </a:lstStyle>
          <a:p>
            <a:fld id="{0552E803-BFED-3C48-9751-5761F2738C5E}" type="datetimeFigureOut">
              <a:rPr lang="en-US" altLang="en-US"/>
              <a:pPr/>
              <a:t>1/16/20</a:t>
            </a:fld>
            <a:endParaRPr lang="en-US" altLang="en-US"/>
          </a:p>
        </p:txBody>
      </p:sp>
      <p:sp>
        <p:nvSpPr>
          <p:cNvPr id="6" name="Footer Placeholder 4">
            <a:extLst>
              <a:ext uri="{FF2B5EF4-FFF2-40B4-BE49-F238E27FC236}">
                <a16:creationId xmlns:a16="http://schemas.microsoft.com/office/drawing/2014/main" id="{E1B14E42-6F8E-D04B-923A-04E426D95F5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E49C642-C2B5-2F4C-B7DD-3A58A27B3922}"/>
              </a:ext>
            </a:extLst>
          </p:cNvPr>
          <p:cNvSpPr>
            <a:spLocks noGrp="1"/>
          </p:cNvSpPr>
          <p:nvPr>
            <p:ph type="sldNum" sz="quarter" idx="12"/>
          </p:nvPr>
        </p:nvSpPr>
        <p:spPr/>
        <p:txBody>
          <a:bodyPr/>
          <a:lstStyle>
            <a:lvl1pPr>
              <a:defRPr/>
            </a:lvl1pPr>
          </a:lstStyle>
          <a:p>
            <a:fld id="{66DA2EF4-77A5-8143-9D40-619A70AF7D91}" type="slidenum">
              <a:rPr lang="en-US" altLang="en-US"/>
              <a:pPr/>
              <a:t>‹#›</a:t>
            </a:fld>
            <a:endParaRPr lang="en-US" altLang="en-US"/>
          </a:p>
        </p:txBody>
      </p:sp>
    </p:spTree>
    <p:extLst>
      <p:ext uri="{BB962C8B-B14F-4D97-AF65-F5344CB8AC3E}">
        <p14:creationId xmlns:p14="http://schemas.microsoft.com/office/powerpoint/2010/main" val="125881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6F0FB49-64CA-AC41-B3B6-3D6A5952A663}"/>
              </a:ext>
            </a:extLst>
          </p:cNvPr>
          <p:cNvSpPr>
            <a:spLocks noGrp="1"/>
          </p:cNvSpPr>
          <p:nvPr>
            <p:ph type="dt" sz="half" idx="10"/>
          </p:nvPr>
        </p:nvSpPr>
        <p:spPr/>
        <p:txBody>
          <a:bodyPr/>
          <a:lstStyle>
            <a:lvl1pPr>
              <a:defRPr/>
            </a:lvl1pPr>
          </a:lstStyle>
          <a:p>
            <a:fld id="{17C7286B-F443-A640-BB3D-1F2B0B0825A3}" type="datetimeFigureOut">
              <a:rPr lang="en-US" altLang="en-US"/>
              <a:pPr/>
              <a:t>1/16/20</a:t>
            </a:fld>
            <a:endParaRPr lang="en-US" altLang="en-US"/>
          </a:p>
        </p:txBody>
      </p:sp>
      <p:sp>
        <p:nvSpPr>
          <p:cNvPr id="8" name="Footer Placeholder 4">
            <a:extLst>
              <a:ext uri="{FF2B5EF4-FFF2-40B4-BE49-F238E27FC236}">
                <a16:creationId xmlns:a16="http://schemas.microsoft.com/office/drawing/2014/main" id="{FF32C780-D4F6-554F-A0A8-EC7FB11E583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8775E35-3A7A-BF4F-BEE2-4E6A8353FF5D}"/>
              </a:ext>
            </a:extLst>
          </p:cNvPr>
          <p:cNvSpPr>
            <a:spLocks noGrp="1"/>
          </p:cNvSpPr>
          <p:nvPr>
            <p:ph type="sldNum" sz="quarter" idx="12"/>
          </p:nvPr>
        </p:nvSpPr>
        <p:spPr/>
        <p:txBody>
          <a:bodyPr/>
          <a:lstStyle>
            <a:lvl1pPr>
              <a:defRPr/>
            </a:lvl1pPr>
          </a:lstStyle>
          <a:p>
            <a:fld id="{1340714F-E0DF-B449-A9E2-D02D8791E823}" type="slidenum">
              <a:rPr lang="en-US" altLang="en-US"/>
              <a:pPr/>
              <a:t>‹#›</a:t>
            </a:fld>
            <a:endParaRPr lang="en-US" altLang="en-US"/>
          </a:p>
        </p:txBody>
      </p:sp>
    </p:spTree>
    <p:extLst>
      <p:ext uri="{BB962C8B-B14F-4D97-AF65-F5344CB8AC3E}">
        <p14:creationId xmlns:p14="http://schemas.microsoft.com/office/powerpoint/2010/main" val="78551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1C200CF-1420-F34E-870C-97F5AFE0BB36}"/>
              </a:ext>
            </a:extLst>
          </p:cNvPr>
          <p:cNvSpPr>
            <a:spLocks noGrp="1"/>
          </p:cNvSpPr>
          <p:nvPr>
            <p:ph type="dt" sz="half" idx="10"/>
          </p:nvPr>
        </p:nvSpPr>
        <p:spPr/>
        <p:txBody>
          <a:bodyPr/>
          <a:lstStyle>
            <a:lvl1pPr>
              <a:defRPr/>
            </a:lvl1pPr>
          </a:lstStyle>
          <a:p>
            <a:fld id="{9380E5B7-14D8-F14A-B714-4D21ECC5E27E}" type="datetimeFigureOut">
              <a:rPr lang="en-US" altLang="en-US"/>
              <a:pPr/>
              <a:t>1/16/20</a:t>
            </a:fld>
            <a:endParaRPr lang="en-US" altLang="en-US"/>
          </a:p>
        </p:txBody>
      </p:sp>
      <p:sp>
        <p:nvSpPr>
          <p:cNvPr id="4" name="Footer Placeholder 4">
            <a:extLst>
              <a:ext uri="{FF2B5EF4-FFF2-40B4-BE49-F238E27FC236}">
                <a16:creationId xmlns:a16="http://schemas.microsoft.com/office/drawing/2014/main" id="{7179D74E-9B59-F34B-8CE0-582782F7BC2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B02E2CD-2DDD-BB42-A8D8-5BB7BEC93315}"/>
              </a:ext>
            </a:extLst>
          </p:cNvPr>
          <p:cNvSpPr>
            <a:spLocks noGrp="1"/>
          </p:cNvSpPr>
          <p:nvPr>
            <p:ph type="sldNum" sz="quarter" idx="12"/>
          </p:nvPr>
        </p:nvSpPr>
        <p:spPr/>
        <p:txBody>
          <a:bodyPr/>
          <a:lstStyle>
            <a:lvl1pPr>
              <a:defRPr/>
            </a:lvl1pPr>
          </a:lstStyle>
          <a:p>
            <a:fld id="{358F862F-DCBB-4840-9AA2-B7209AF39D16}" type="slidenum">
              <a:rPr lang="en-US" altLang="en-US"/>
              <a:pPr/>
              <a:t>‹#›</a:t>
            </a:fld>
            <a:endParaRPr lang="en-US" altLang="en-US"/>
          </a:p>
        </p:txBody>
      </p:sp>
    </p:spTree>
    <p:extLst>
      <p:ext uri="{BB962C8B-B14F-4D97-AF65-F5344CB8AC3E}">
        <p14:creationId xmlns:p14="http://schemas.microsoft.com/office/powerpoint/2010/main" val="200655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0F84A9-99BF-FD43-9F60-88DD4D432B4D}"/>
              </a:ext>
            </a:extLst>
          </p:cNvPr>
          <p:cNvSpPr>
            <a:spLocks noGrp="1"/>
          </p:cNvSpPr>
          <p:nvPr>
            <p:ph type="dt" sz="half" idx="10"/>
          </p:nvPr>
        </p:nvSpPr>
        <p:spPr/>
        <p:txBody>
          <a:bodyPr/>
          <a:lstStyle>
            <a:lvl1pPr>
              <a:defRPr/>
            </a:lvl1pPr>
          </a:lstStyle>
          <a:p>
            <a:fld id="{781501F8-05C6-2C44-ADE2-0F3810383586}" type="datetimeFigureOut">
              <a:rPr lang="en-US" altLang="en-US"/>
              <a:pPr/>
              <a:t>1/16/20</a:t>
            </a:fld>
            <a:endParaRPr lang="en-US" altLang="en-US"/>
          </a:p>
        </p:txBody>
      </p:sp>
      <p:sp>
        <p:nvSpPr>
          <p:cNvPr id="3" name="Footer Placeholder 4">
            <a:extLst>
              <a:ext uri="{FF2B5EF4-FFF2-40B4-BE49-F238E27FC236}">
                <a16:creationId xmlns:a16="http://schemas.microsoft.com/office/drawing/2014/main" id="{926246E4-54CB-DA41-9B15-647A96AEDA8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5C40D4D-FE99-0344-BB34-0185644BF5C8}"/>
              </a:ext>
            </a:extLst>
          </p:cNvPr>
          <p:cNvSpPr>
            <a:spLocks noGrp="1"/>
          </p:cNvSpPr>
          <p:nvPr>
            <p:ph type="sldNum" sz="quarter" idx="12"/>
          </p:nvPr>
        </p:nvSpPr>
        <p:spPr/>
        <p:txBody>
          <a:bodyPr/>
          <a:lstStyle>
            <a:lvl1pPr>
              <a:defRPr/>
            </a:lvl1pPr>
          </a:lstStyle>
          <a:p>
            <a:fld id="{91A346C8-364F-1342-9BC2-49D244857C9D}" type="slidenum">
              <a:rPr lang="en-US" altLang="en-US"/>
              <a:pPr/>
              <a:t>‹#›</a:t>
            </a:fld>
            <a:endParaRPr lang="en-US" altLang="en-US"/>
          </a:p>
        </p:txBody>
      </p:sp>
    </p:spTree>
    <p:extLst>
      <p:ext uri="{BB962C8B-B14F-4D97-AF65-F5344CB8AC3E}">
        <p14:creationId xmlns:p14="http://schemas.microsoft.com/office/powerpoint/2010/main" val="175811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AEEB6C6-7268-4A43-BAB9-A9C9999C6462}"/>
              </a:ext>
            </a:extLst>
          </p:cNvPr>
          <p:cNvSpPr>
            <a:spLocks noGrp="1"/>
          </p:cNvSpPr>
          <p:nvPr>
            <p:ph type="dt" sz="half" idx="10"/>
          </p:nvPr>
        </p:nvSpPr>
        <p:spPr/>
        <p:txBody>
          <a:bodyPr/>
          <a:lstStyle>
            <a:lvl1pPr>
              <a:defRPr/>
            </a:lvl1pPr>
          </a:lstStyle>
          <a:p>
            <a:fld id="{23C56E30-A923-824A-B28A-8CF964BA4562}" type="datetimeFigureOut">
              <a:rPr lang="en-US" altLang="en-US"/>
              <a:pPr/>
              <a:t>1/16/20</a:t>
            </a:fld>
            <a:endParaRPr lang="en-US" altLang="en-US"/>
          </a:p>
        </p:txBody>
      </p:sp>
      <p:sp>
        <p:nvSpPr>
          <p:cNvPr id="6" name="Footer Placeholder 4">
            <a:extLst>
              <a:ext uri="{FF2B5EF4-FFF2-40B4-BE49-F238E27FC236}">
                <a16:creationId xmlns:a16="http://schemas.microsoft.com/office/drawing/2014/main" id="{7D3B41D3-46DC-C64C-B029-E11863E0A68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C771AED-F5C7-3B47-B719-5A3AD1FA193E}"/>
              </a:ext>
            </a:extLst>
          </p:cNvPr>
          <p:cNvSpPr>
            <a:spLocks noGrp="1"/>
          </p:cNvSpPr>
          <p:nvPr>
            <p:ph type="sldNum" sz="quarter" idx="12"/>
          </p:nvPr>
        </p:nvSpPr>
        <p:spPr/>
        <p:txBody>
          <a:bodyPr/>
          <a:lstStyle>
            <a:lvl1pPr>
              <a:defRPr/>
            </a:lvl1pPr>
          </a:lstStyle>
          <a:p>
            <a:fld id="{D569F0E2-0C2F-D24A-9995-2E27BC191B8B}" type="slidenum">
              <a:rPr lang="en-US" altLang="en-US"/>
              <a:pPr/>
              <a:t>‹#›</a:t>
            </a:fld>
            <a:endParaRPr lang="en-US" altLang="en-US"/>
          </a:p>
        </p:txBody>
      </p:sp>
    </p:spTree>
    <p:extLst>
      <p:ext uri="{BB962C8B-B14F-4D97-AF65-F5344CB8AC3E}">
        <p14:creationId xmlns:p14="http://schemas.microsoft.com/office/powerpoint/2010/main" val="319286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050D361-88BD-5F4F-BF62-D9DB126A96F6}"/>
              </a:ext>
            </a:extLst>
          </p:cNvPr>
          <p:cNvSpPr>
            <a:spLocks noGrp="1"/>
          </p:cNvSpPr>
          <p:nvPr>
            <p:ph type="dt" sz="half" idx="10"/>
          </p:nvPr>
        </p:nvSpPr>
        <p:spPr/>
        <p:txBody>
          <a:bodyPr/>
          <a:lstStyle>
            <a:lvl1pPr>
              <a:defRPr/>
            </a:lvl1pPr>
          </a:lstStyle>
          <a:p>
            <a:fld id="{670F12EA-89D4-C449-AE38-08E24854A733}" type="datetimeFigureOut">
              <a:rPr lang="en-US" altLang="en-US"/>
              <a:pPr/>
              <a:t>1/16/20</a:t>
            </a:fld>
            <a:endParaRPr lang="en-US" altLang="en-US"/>
          </a:p>
        </p:txBody>
      </p:sp>
      <p:sp>
        <p:nvSpPr>
          <p:cNvPr id="6" name="Footer Placeholder 4">
            <a:extLst>
              <a:ext uri="{FF2B5EF4-FFF2-40B4-BE49-F238E27FC236}">
                <a16:creationId xmlns:a16="http://schemas.microsoft.com/office/drawing/2014/main" id="{0470CA89-4264-EB49-B1D6-E6B6E61E1B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3B9A00-CB64-F441-9268-A10510E4D55F}"/>
              </a:ext>
            </a:extLst>
          </p:cNvPr>
          <p:cNvSpPr>
            <a:spLocks noGrp="1"/>
          </p:cNvSpPr>
          <p:nvPr>
            <p:ph type="sldNum" sz="quarter" idx="12"/>
          </p:nvPr>
        </p:nvSpPr>
        <p:spPr/>
        <p:txBody>
          <a:bodyPr/>
          <a:lstStyle>
            <a:lvl1pPr>
              <a:defRPr/>
            </a:lvl1pPr>
          </a:lstStyle>
          <a:p>
            <a:fld id="{FE38632E-2107-754A-B437-EE0BEA2D2E2F}" type="slidenum">
              <a:rPr lang="en-US" altLang="en-US"/>
              <a:pPr/>
              <a:t>‹#›</a:t>
            </a:fld>
            <a:endParaRPr lang="en-US" altLang="en-US"/>
          </a:p>
        </p:txBody>
      </p:sp>
    </p:spTree>
    <p:extLst>
      <p:ext uri="{BB962C8B-B14F-4D97-AF65-F5344CB8AC3E}">
        <p14:creationId xmlns:p14="http://schemas.microsoft.com/office/powerpoint/2010/main" val="406786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2E48F4B-51F0-A347-BCED-DA2108AAEB5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1E7F01E-14F6-6C43-8B9F-63A2129D728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53C6149-D21B-F944-ABC8-AF6BCC137CDA}"/>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884AF0BF-AC18-EC47-8322-FEDFB14D718C}" type="datetimeFigureOut">
              <a:rPr lang="en-US" altLang="en-US"/>
              <a:pPr/>
              <a:t>1/16/20</a:t>
            </a:fld>
            <a:endParaRPr lang="en-US" altLang="en-US"/>
          </a:p>
        </p:txBody>
      </p:sp>
      <p:sp>
        <p:nvSpPr>
          <p:cNvPr id="5" name="Footer Placeholder 4">
            <a:extLst>
              <a:ext uri="{FF2B5EF4-FFF2-40B4-BE49-F238E27FC236}">
                <a16:creationId xmlns:a16="http://schemas.microsoft.com/office/drawing/2014/main" id="{CD6E1FD2-418F-9F4A-A880-7C141A6D319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6575093E-1156-C44B-BB6A-0CE0B57EEA8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2EB0EF7-82CD-ED4E-A869-E7D386D574E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imgurl=http://www.unm.edu/~mpachman/Antibodies%2520Project/TurqouiseAntibody-Structure.jpg&amp;imgrefurl=http://www.unm.edu/~mpachman/Antibodies%2520Project/structure.htm&amp;usg=__1868DmyPvwsdq6L-U4aXS4Y5Ehw=&amp;h=285&amp;w=256&amp;sz=48&amp;hl=en&amp;start=6&amp;zoom=1&amp;tbnid=nigPE5jIbQxl_M:&amp;tbnh=115&amp;tbnw=103&amp;ei=ef9TTs-LGMyisQLJ-JSlBw&amp;prev=/search?q=antibody&amp;hl=en&amp;gbv=2&amp;tbm=isch&amp;itbs=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subiology.info/node/3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subiology.info/node/3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6EBAA-3D45-A342-B5DE-694713F20307}"/>
              </a:ext>
            </a:extLst>
          </p:cNvPr>
          <p:cNvSpPr>
            <a:spLocks noGrp="1"/>
          </p:cNvSpPr>
          <p:nvPr>
            <p:ph type="ctrTitle"/>
          </p:nvPr>
        </p:nvSpPr>
        <p:spPr>
          <a:xfrm>
            <a:off x="685800" y="2133600"/>
            <a:ext cx="7772400" cy="1470025"/>
          </a:xfrm>
        </p:spPr>
        <p:txBody>
          <a:bodyPr rtlCol="0">
            <a:noAutofit/>
          </a:bodyPr>
          <a:lstStyle/>
          <a:p>
            <a:pPr eaLnBrk="1" fontAlgn="auto" hangingPunct="1">
              <a:spcAft>
                <a:spcPts val="0"/>
              </a:spcAft>
              <a:defRPr/>
            </a:pPr>
            <a:r>
              <a:rPr lang="en-US" sz="2400" b="1" dirty="0">
                <a:ea typeface="+mj-ea"/>
                <a:cs typeface="+mj-cs"/>
              </a:rPr>
              <a:t>Immunology</a:t>
            </a:r>
            <a:br>
              <a:rPr lang="en-US" sz="2400" b="1" dirty="0">
                <a:ea typeface="+mj-ea"/>
                <a:cs typeface="+mj-cs"/>
              </a:rPr>
            </a:br>
            <a:r>
              <a:rPr lang="en-US" sz="2400" b="1" dirty="0">
                <a:ea typeface="+mj-ea"/>
                <a:cs typeface="+mj-cs"/>
              </a:rPr>
              <a:t>Biol 465</a:t>
            </a:r>
            <a:br>
              <a:rPr lang="en-US" sz="2400" b="1" dirty="0">
                <a:ea typeface="+mj-ea"/>
                <a:cs typeface="+mj-cs"/>
              </a:rPr>
            </a:br>
            <a:r>
              <a:rPr lang="en-US" sz="2400" b="1" dirty="0">
                <a:ea typeface="+mj-ea"/>
                <a:cs typeface="+mj-cs"/>
              </a:rPr>
              <a:t>Minot State University</a:t>
            </a:r>
            <a:br>
              <a:rPr lang="en-US" sz="2400" b="1" dirty="0">
                <a:ea typeface="+mj-ea"/>
                <a:cs typeface="+mj-cs"/>
              </a:rPr>
            </a:br>
            <a:r>
              <a:rPr lang="en-US" sz="2400" b="1" dirty="0">
                <a:ea typeface="+mj-ea"/>
                <a:cs typeface="+mj-cs"/>
              </a:rPr>
              <a:t>Spring 2020</a:t>
            </a:r>
          </a:p>
        </p:txBody>
      </p:sp>
      <p:sp>
        <p:nvSpPr>
          <p:cNvPr id="3" name="Subtitle 2">
            <a:extLst>
              <a:ext uri="{FF2B5EF4-FFF2-40B4-BE49-F238E27FC236}">
                <a16:creationId xmlns:a16="http://schemas.microsoft.com/office/drawing/2014/main" id="{BDFDEF6C-88C9-724B-96B0-7A2C77C0D5FF}"/>
              </a:ext>
            </a:extLst>
          </p:cNvPr>
          <p:cNvSpPr>
            <a:spLocks noGrp="1"/>
          </p:cNvSpPr>
          <p:nvPr>
            <p:ph type="subTitle" idx="1"/>
          </p:nvPr>
        </p:nvSpPr>
        <p:spPr/>
        <p:txBody>
          <a:bodyPr rtlCol="0">
            <a:normAutofit/>
          </a:bodyPr>
          <a:lstStyle/>
          <a:p>
            <a:pPr eaLnBrk="1" fontAlgn="auto" hangingPunct="1">
              <a:spcAft>
                <a:spcPts val="0"/>
              </a:spcAft>
              <a:defRPr/>
            </a:pPr>
            <a:endParaRPr lang="en-US" dirty="0">
              <a:ea typeface="+mn-ea"/>
              <a:cs typeface="+mn-cs"/>
            </a:endParaRPr>
          </a:p>
          <a:p>
            <a:pPr eaLnBrk="1" fontAlgn="auto" hangingPunct="1">
              <a:spcAft>
                <a:spcPts val="0"/>
              </a:spcAft>
              <a:defRPr/>
            </a:pPr>
            <a:r>
              <a:rPr lang="en-US" sz="2400" b="1" dirty="0">
                <a:ea typeface="+mn-ea"/>
                <a:cs typeface="+mn-cs"/>
              </a:rPr>
              <a:t>MWF 9-9:50 am</a:t>
            </a:r>
          </a:p>
          <a:p>
            <a:pPr eaLnBrk="1" fontAlgn="auto" hangingPunct="1">
              <a:spcAft>
                <a:spcPts val="0"/>
              </a:spcAft>
              <a:defRPr/>
            </a:pPr>
            <a:r>
              <a:rPr lang="en-US" sz="2400" b="1" dirty="0">
                <a:ea typeface="+mn-ea"/>
                <a:cs typeface="+mn-cs"/>
              </a:rPr>
              <a:t>Lab Tuesdays 9am-noon</a:t>
            </a:r>
          </a:p>
        </p:txBody>
      </p:sp>
      <p:pic>
        <p:nvPicPr>
          <p:cNvPr id="14339" name="Picture 2" descr="BiologyColorlogo">
            <a:extLst>
              <a:ext uri="{FF2B5EF4-FFF2-40B4-BE49-F238E27FC236}">
                <a16:creationId xmlns:a16="http://schemas.microsoft.com/office/drawing/2014/main" id="{3A99EF74-9698-1B4D-A37A-68CB2DA591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38862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2" descr="http://t2.gstatic.com/images?q=tbn:ANd9GcQ04uF7Fv53E7ra-DouSIVT60a6sQ7Nr5Uftmk25Pv-rFYVUv8czOB8TNk">
            <a:hlinkClick r:id="rId3"/>
            <a:extLst>
              <a:ext uri="{FF2B5EF4-FFF2-40B4-BE49-F238E27FC236}">
                <a16:creationId xmlns:a16="http://schemas.microsoft.com/office/drawing/2014/main" id="{82B8F771-118D-C241-A879-1AC6FDBB5E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077913"/>
            <a:ext cx="121920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2" descr="http://t2.gstatic.com/images?q=tbn:ANd9GcQ04uF7Fv53E7ra-DouSIVT60a6sQ7Nr5Uftmk25Pv-rFYVUv8czOB8TNk">
            <a:hlinkClick r:id="rId3"/>
            <a:extLst>
              <a:ext uri="{FF2B5EF4-FFF2-40B4-BE49-F238E27FC236}">
                <a16:creationId xmlns:a16="http://schemas.microsoft.com/office/drawing/2014/main" id="{D1CFDD79-9ED5-C046-865B-086CC48F38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657600"/>
            <a:ext cx="121920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47773539-ED21-9B43-B70A-F459BF459E4F}"/>
              </a:ext>
            </a:extLst>
          </p:cNvPr>
          <p:cNvSpPr>
            <a:spLocks noGrp="1"/>
          </p:cNvSpPr>
          <p:nvPr>
            <p:ph type="title"/>
          </p:nvPr>
        </p:nvSpPr>
        <p:spPr/>
        <p:txBody>
          <a:bodyPr/>
          <a:lstStyle/>
          <a:p>
            <a:pPr eaLnBrk="1" hangingPunct="1">
              <a:defRPr/>
            </a:pPr>
            <a:r>
              <a:rPr lang="en-US" b="1" u="sng" dirty="0">
                <a:ea typeface="+mn-ea"/>
                <a:cs typeface="+mn-cs"/>
              </a:rPr>
              <a:t> </a:t>
            </a:r>
            <a:br>
              <a:rPr lang="en-US" b="1" u="sng" dirty="0">
                <a:ea typeface="+mn-ea"/>
                <a:cs typeface="+mn-cs"/>
              </a:rPr>
            </a:br>
            <a:r>
              <a:rPr lang="en-US" b="1" u="sng" dirty="0">
                <a:ea typeface="+mn-ea"/>
                <a:cs typeface="+mn-cs"/>
              </a:rPr>
              <a:t> C. Molecular biology</a:t>
            </a:r>
            <a:r>
              <a:rPr lang="en-US" b="1" dirty="0">
                <a:ea typeface="+mn-ea"/>
                <a:cs typeface="+mn-cs"/>
              </a:rPr>
              <a:t>: </a:t>
            </a:r>
            <a:br>
              <a:rPr lang="en-US" b="1" dirty="0">
                <a:ea typeface="+mn-ea"/>
                <a:cs typeface="+mn-cs"/>
              </a:rPr>
            </a:br>
            <a:endParaRPr lang="en-US" dirty="0"/>
          </a:p>
        </p:txBody>
      </p:sp>
      <p:sp>
        <p:nvSpPr>
          <p:cNvPr id="3" name="Content Placeholder 2">
            <a:extLst>
              <a:ext uri="{FF2B5EF4-FFF2-40B4-BE49-F238E27FC236}">
                <a16:creationId xmlns:a16="http://schemas.microsoft.com/office/drawing/2014/main" id="{2AD95B45-4D2E-F04E-908A-B83E83B6F37A}"/>
              </a:ext>
            </a:extLst>
          </p:cNvPr>
          <p:cNvSpPr>
            <a:spLocks noGrp="1"/>
          </p:cNvSpPr>
          <p:nvPr>
            <p:ph idx="1"/>
          </p:nvPr>
        </p:nvSpPr>
        <p:spPr/>
        <p:txBody>
          <a:bodyPr rtlCol="0">
            <a:normAutofit fontScale="25000" lnSpcReduction="20000"/>
          </a:bodyPr>
          <a:lstStyle/>
          <a:p>
            <a:pPr eaLnBrk="1" fontAlgn="auto" hangingPunct="1">
              <a:spcAft>
                <a:spcPts val="0"/>
              </a:spcAft>
              <a:buFont typeface="Arial" panose="020B0604020202020204" pitchFamily="34" charset="0"/>
              <a:buNone/>
              <a:defRPr/>
            </a:pPr>
            <a:endParaRPr lang="en-US" sz="7200" b="1" dirty="0">
              <a:ea typeface="+mn-ea"/>
              <a:cs typeface="+mn-cs"/>
            </a:endParaRPr>
          </a:p>
          <a:p>
            <a:pPr eaLnBrk="1" fontAlgn="auto" hangingPunct="1">
              <a:spcAft>
                <a:spcPts val="0"/>
              </a:spcAft>
              <a:buFont typeface="Arial" panose="020B0604020202020204" pitchFamily="34" charset="0"/>
              <a:buNone/>
              <a:defRPr/>
            </a:pPr>
            <a:r>
              <a:rPr lang="en-US" sz="9600" dirty="0">
                <a:ea typeface="+mn-ea"/>
                <a:cs typeface="+mn-cs"/>
              </a:rPr>
              <a:t>There are lots of specific </a:t>
            </a:r>
            <a:r>
              <a:rPr lang="en-US" sz="9600" u="sng" dirty="0">
                <a:ea typeface="+mn-ea"/>
                <a:cs typeface="+mn-cs"/>
              </a:rPr>
              <a:t>molecules </a:t>
            </a:r>
            <a:r>
              <a:rPr lang="en-US" sz="9600" dirty="0">
                <a:ea typeface="+mn-ea"/>
                <a:cs typeface="+mn-cs"/>
              </a:rPr>
              <a:t>that are the key players in an immune response.  Many are </a:t>
            </a:r>
            <a:r>
              <a:rPr lang="en-US" sz="9600" u="sng" dirty="0">
                <a:ea typeface="+mn-ea"/>
                <a:cs typeface="+mn-cs"/>
              </a:rPr>
              <a:t>protein </a:t>
            </a:r>
            <a:r>
              <a:rPr lang="en-US" sz="9600" dirty="0">
                <a:ea typeface="+mn-ea"/>
                <a:cs typeface="+mn-cs"/>
              </a:rPr>
              <a:t>molecules.</a:t>
            </a:r>
          </a:p>
          <a:p>
            <a:pPr eaLnBrk="1" fontAlgn="auto" hangingPunct="1">
              <a:spcAft>
                <a:spcPts val="0"/>
              </a:spcAft>
              <a:buFont typeface="Arial" panose="020B0604020202020204" pitchFamily="34" charset="0"/>
              <a:buNone/>
              <a:defRPr/>
            </a:pPr>
            <a:r>
              <a:rPr lang="en-US" sz="9600" dirty="0">
                <a:ea typeface="+mn-ea"/>
                <a:cs typeface="+mn-cs"/>
              </a:rPr>
              <a:t>examples</a:t>
            </a:r>
          </a:p>
          <a:p>
            <a:pPr eaLnBrk="1" fontAlgn="auto" hangingPunct="1">
              <a:spcAft>
                <a:spcPts val="0"/>
              </a:spcAft>
              <a:buFont typeface="Arial" panose="020B0604020202020204" pitchFamily="34" charset="0"/>
              <a:buNone/>
              <a:defRPr/>
            </a:pPr>
            <a:r>
              <a:rPr lang="en-US" sz="9600" dirty="0">
                <a:ea typeface="+mn-ea"/>
                <a:cs typeface="+mn-cs"/>
              </a:rPr>
              <a:t>	</a:t>
            </a:r>
            <a:r>
              <a:rPr lang="en-US" sz="9600" b="1" i="1" dirty="0">
                <a:ea typeface="+mn-ea"/>
                <a:cs typeface="+mn-cs"/>
              </a:rPr>
              <a:t>antibodies</a:t>
            </a:r>
            <a:r>
              <a:rPr lang="en-US" sz="9600" dirty="0">
                <a:ea typeface="+mn-ea"/>
                <a:cs typeface="+mn-cs"/>
              </a:rPr>
              <a:t> are protein complexes that bind to pathogens and neutralize their activities. </a:t>
            </a:r>
          </a:p>
          <a:p>
            <a:pPr eaLnBrk="1" fontAlgn="auto" hangingPunct="1">
              <a:spcAft>
                <a:spcPts val="0"/>
              </a:spcAft>
              <a:buFont typeface="Arial" panose="020B0604020202020204" pitchFamily="34" charset="0"/>
              <a:buNone/>
              <a:defRPr/>
            </a:pPr>
            <a:r>
              <a:rPr lang="en-US" sz="9600" dirty="0">
                <a:ea typeface="+mn-ea"/>
                <a:cs typeface="+mn-cs"/>
              </a:rPr>
              <a:t> </a:t>
            </a:r>
          </a:p>
          <a:p>
            <a:pPr eaLnBrk="1" fontAlgn="auto" hangingPunct="1">
              <a:spcAft>
                <a:spcPts val="0"/>
              </a:spcAft>
              <a:buFont typeface="Arial" panose="020B0604020202020204" pitchFamily="34" charset="0"/>
              <a:buNone/>
              <a:defRPr/>
            </a:pPr>
            <a:r>
              <a:rPr lang="en-US" sz="9600" dirty="0">
                <a:ea typeface="+mn-ea"/>
                <a:cs typeface="+mn-cs"/>
              </a:rPr>
              <a:t>	Protein </a:t>
            </a:r>
            <a:r>
              <a:rPr lang="en-US" sz="9600" b="1" i="1" dirty="0">
                <a:ea typeface="+mn-ea"/>
                <a:cs typeface="+mn-cs"/>
              </a:rPr>
              <a:t>receptors</a:t>
            </a:r>
            <a:r>
              <a:rPr lang="en-US" sz="9600" dirty="0">
                <a:ea typeface="+mn-ea"/>
                <a:cs typeface="+mn-cs"/>
              </a:rPr>
              <a:t> are embedded in cell membranes/ cell surfaces and bind other molecules.  These receptors are critical in recognizing pathogens and in cell-to-cell communication.</a:t>
            </a:r>
          </a:p>
          <a:p>
            <a:pPr eaLnBrk="1" fontAlgn="auto" hangingPunct="1">
              <a:spcAft>
                <a:spcPts val="0"/>
              </a:spcAft>
              <a:buFont typeface="Arial" panose="020B0604020202020204" pitchFamily="34" charset="0"/>
              <a:buNone/>
              <a:defRPr/>
            </a:pPr>
            <a:endParaRPr lang="en-US" sz="9600" dirty="0">
              <a:ea typeface="+mn-ea"/>
              <a:cs typeface="+mn-cs"/>
            </a:endParaRPr>
          </a:p>
          <a:p>
            <a:pPr eaLnBrk="1" fontAlgn="auto" hangingPunct="1">
              <a:spcAft>
                <a:spcPts val="0"/>
              </a:spcAft>
              <a:buFont typeface="Arial" panose="020B0604020202020204" pitchFamily="34" charset="0"/>
              <a:buNone/>
              <a:defRPr/>
            </a:pPr>
            <a:r>
              <a:rPr lang="en-US" sz="9600" dirty="0">
                <a:ea typeface="+mn-ea"/>
                <a:cs typeface="+mn-cs"/>
              </a:rPr>
              <a:t>	</a:t>
            </a:r>
            <a:r>
              <a:rPr lang="en-US" sz="9600" b="1" dirty="0">
                <a:ea typeface="+mn-ea"/>
                <a:cs typeface="+mn-cs"/>
              </a:rPr>
              <a:t>cytokines</a:t>
            </a:r>
            <a:r>
              <a:rPr lang="en-US" sz="9600" dirty="0">
                <a:ea typeface="+mn-ea"/>
                <a:cs typeface="+mn-cs"/>
              </a:rPr>
              <a:t>  are  protein chemical regulators released and/or taken up by immune system cells.</a:t>
            </a:r>
          </a:p>
          <a:p>
            <a:pPr eaLnBrk="1" fontAlgn="auto" hangingPunct="1">
              <a:spcAft>
                <a:spcPts val="0"/>
              </a:spcAft>
              <a:buFont typeface="Arial" panose="020B0604020202020204" pitchFamily="34" charset="0"/>
              <a:buNone/>
              <a:defRPr/>
            </a:pPr>
            <a:endParaRPr lang="en-US" sz="2400" dirty="0">
              <a:ea typeface="+mn-ea"/>
              <a:cs typeface="+mn-cs"/>
            </a:endParaRPr>
          </a:p>
          <a:p>
            <a:pPr eaLnBrk="1" fontAlgn="auto" hangingPunct="1">
              <a:spcAft>
                <a:spcPts val="0"/>
              </a:spcAft>
              <a:buFont typeface="Arial" panose="020B0604020202020204" pitchFamily="34" charset="0"/>
              <a:buNone/>
              <a:defRPr/>
            </a:pPr>
            <a:r>
              <a:rPr lang="en-US" sz="2400" dirty="0">
                <a:ea typeface="+mn-ea"/>
                <a:cs typeface="+mn-cs"/>
              </a:rPr>
              <a:t>	</a:t>
            </a:r>
          </a:p>
          <a:p>
            <a:pPr eaLnBrk="1" fontAlgn="auto" hangingPunct="1">
              <a:spcAft>
                <a:spcPts val="0"/>
              </a:spcAft>
              <a:buFont typeface="Arial" panose="020B0604020202020204" pitchFamily="34" charset="0"/>
              <a:buNone/>
              <a:defRPr/>
            </a:pPr>
            <a:r>
              <a:rPr lang="en-US" sz="2400" dirty="0">
                <a:ea typeface="+mn-ea"/>
                <a:cs typeface="+mn-cs"/>
              </a:rPr>
              <a:t>	</a:t>
            </a:r>
          </a:p>
          <a:p>
            <a:pPr lvl="1" eaLnBrk="1" fontAlgn="auto" hangingPunct="1">
              <a:spcAft>
                <a:spcPts val="0"/>
              </a:spcAft>
              <a:defRPr/>
            </a:pPr>
            <a:endParaRPr lang="en-US" dirty="0">
              <a:ea typeface="+mn-ea"/>
            </a:endParaRPr>
          </a:p>
          <a:p>
            <a:pPr lvl="1" eaLnBrk="1" fontAlgn="auto" hangingPunct="1">
              <a:spcAft>
                <a:spcPts val="0"/>
              </a:spcAft>
              <a:buFont typeface="Arial" panose="020B0604020202020204" pitchFamily="34" charset="0"/>
              <a:buNone/>
              <a:defRPr/>
            </a:pPr>
            <a:endParaRPr lang="en-US" dirty="0">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figure 1-10">
            <a:extLst>
              <a:ext uri="{FF2B5EF4-FFF2-40B4-BE49-F238E27FC236}">
                <a16:creationId xmlns:a16="http://schemas.microsoft.com/office/drawing/2014/main" id="{35418A64-393F-4B47-A619-F7F95AAA0F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17500"/>
            <a:ext cx="5789613" cy="624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E683836F-D932-5A4E-99FD-525DC8FD7EE3}"/>
              </a:ext>
            </a:extLst>
          </p:cNvPr>
          <p:cNvSpPr>
            <a:spLocks noGrp="1"/>
          </p:cNvSpPr>
          <p:nvPr>
            <p:ph type="title"/>
          </p:nvPr>
        </p:nvSpPr>
        <p:spPr/>
        <p:txBody>
          <a:bodyPr/>
          <a:lstStyle/>
          <a:p>
            <a:pPr eaLnBrk="1" hangingPunct="1"/>
            <a:r>
              <a:rPr lang="en-US" altLang="en-US" u="sng" dirty="0">
                <a:ea typeface="ＭＳ Ｐゴシック" panose="020B0600070205080204" pitchFamily="34" charset="-128"/>
              </a:rPr>
              <a:t>D. Genetics</a:t>
            </a:r>
            <a:endParaRPr lang="en-US" altLang="en-US" dirty="0">
              <a:ea typeface="ＭＳ Ｐゴシック" panose="020B0600070205080204" pitchFamily="34" charset="-128"/>
            </a:endParaRPr>
          </a:p>
        </p:txBody>
      </p:sp>
      <p:sp>
        <p:nvSpPr>
          <p:cNvPr id="29698" name="Content Placeholder 2">
            <a:extLst>
              <a:ext uri="{FF2B5EF4-FFF2-40B4-BE49-F238E27FC236}">
                <a16:creationId xmlns:a16="http://schemas.microsoft.com/office/drawing/2014/main" id="{810A9CD8-3CC8-B045-A836-91894599E2A0}"/>
              </a:ext>
            </a:extLst>
          </p:cNvPr>
          <p:cNvSpPr>
            <a:spLocks noGrp="1"/>
          </p:cNvSpPr>
          <p:nvPr>
            <p:ph idx="1"/>
          </p:nvPr>
        </p:nvSpPr>
        <p:spPr/>
        <p:txBody>
          <a:bodyPr/>
          <a:lstStyle/>
          <a:p>
            <a:pPr marL="0" indent="0" eaLnBrk="1" hangingPunct="1">
              <a:buFont typeface="Arial" panose="020B0604020202020204" pitchFamily="34" charset="0"/>
              <a:buNone/>
            </a:pPr>
            <a:r>
              <a:rPr lang="en-US" altLang="en-US" sz="2800" dirty="0">
                <a:ea typeface="ＭＳ Ｐゴシック" panose="020B0600070205080204" pitchFamily="34" charset="-128"/>
              </a:rPr>
              <a:t>The incredible efficiency of the immune system is due to many genes (which are the code for proteins), to careful gene expression regulation, and to evolution of genetic mechanisms to allow us to </a:t>
            </a:r>
            <a:r>
              <a:rPr lang="ja-JP" altLang="en-US" sz="2800">
                <a:ea typeface="ＭＳ Ｐゴシック" panose="020B0600070205080204" pitchFamily="34" charset="-128"/>
              </a:rPr>
              <a:t>“</a:t>
            </a:r>
            <a:r>
              <a:rPr lang="en-US" altLang="ja-JP" sz="2800" dirty="0">
                <a:ea typeface="ＭＳ Ｐゴシック" panose="020B0600070205080204" pitchFamily="34" charset="-128"/>
              </a:rPr>
              <a:t>see</a:t>
            </a:r>
            <a:r>
              <a:rPr lang="ja-JP" altLang="en-US" sz="2800">
                <a:ea typeface="ＭＳ Ｐゴシック" panose="020B0600070205080204" pitchFamily="34" charset="-128"/>
              </a:rPr>
              <a:t>”</a:t>
            </a:r>
            <a:r>
              <a:rPr lang="en-US" altLang="ja-JP" sz="2800" dirty="0">
                <a:ea typeface="ＭＳ Ｐゴシック" panose="020B0600070205080204" pitchFamily="34" charset="-128"/>
              </a:rPr>
              <a:t> many pathogens.</a:t>
            </a:r>
          </a:p>
          <a:p>
            <a:pPr marL="0" indent="0" eaLnBrk="1" hangingPunct="1">
              <a:buFont typeface="Arial" panose="020B0604020202020204" pitchFamily="34" charset="0"/>
              <a:buNone/>
            </a:pPr>
            <a:endParaRPr lang="en-US" altLang="en-US" sz="2800" u="sng" dirty="0">
              <a:ea typeface="ＭＳ Ｐゴシック" panose="020B0600070205080204" pitchFamily="34" charset="-128"/>
            </a:endParaRPr>
          </a:p>
          <a:p>
            <a:pPr marL="0" indent="0" eaLnBrk="1" hangingPunct="1"/>
            <a:r>
              <a:rPr lang="en-US" altLang="en-US" sz="2800" dirty="0">
                <a:ea typeface="ＭＳ Ｐゴシック" panose="020B0600070205080204" pitchFamily="34" charset="-128"/>
              </a:rPr>
              <a:t>Example---we have lots of genes that encode antibodies (which are proteins).  Each antibody gene ends up a bit different from any other so we make antibodies that can bind to many different pathogens.</a:t>
            </a:r>
          </a:p>
          <a:p>
            <a:pPr lvl="1" eaLnBrk="1" hangingPunct="1"/>
            <a:endParaRPr lang="en-US" altLang="en-US" sz="2000" u="sng" dirty="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5681B8FA-2695-744C-85FE-4F6B556E9E26}"/>
              </a:ext>
            </a:extLst>
          </p:cNvPr>
          <p:cNvSpPr>
            <a:spLocks noGrp="1"/>
          </p:cNvSpPr>
          <p:nvPr>
            <p:ph type="title"/>
          </p:nvPr>
        </p:nvSpPr>
        <p:spPr/>
        <p:txBody>
          <a:bodyPr/>
          <a:lstStyle/>
          <a:p>
            <a:pPr eaLnBrk="1" hangingPunct="1"/>
            <a:endParaRPr lang="en-US" altLang="en-US">
              <a:ea typeface="ＭＳ Ｐゴシック" panose="020B0600070205080204" pitchFamily="34" charset="-128"/>
            </a:endParaRPr>
          </a:p>
        </p:txBody>
      </p:sp>
      <p:sp>
        <p:nvSpPr>
          <p:cNvPr id="30722" name="Content Placeholder 2">
            <a:extLst>
              <a:ext uri="{FF2B5EF4-FFF2-40B4-BE49-F238E27FC236}">
                <a16:creationId xmlns:a16="http://schemas.microsoft.com/office/drawing/2014/main" id="{2500433A-B246-AF4F-95C0-8FF628C1D34C}"/>
              </a:ext>
            </a:extLst>
          </p:cNvPr>
          <p:cNvSpPr>
            <a:spLocks noGrp="1"/>
          </p:cNvSpPr>
          <p:nvPr>
            <p:ph idx="1"/>
          </p:nvPr>
        </p:nvSpPr>
        <p:spPr/>
        <p:txBody>
          <a:bodyPr/>
          <a:lstStyle/>
          <a:p>
            <a:pPr eaLnBrk="1" hangingPunct="1"/>
            <a:r>
              <a:rPr lang="en-US" altLang="en-US" dirty="0">
                <a:ea typeface="ＭＳ Ｐゴシック" panose="020B0600070205080204" pitchFamily="34" charset="-128"/>
              </a:rPr>
              <a:t>You</a:t>
            </a:r>
            <a:r>
              <a:rPr lang="ja-JP" altLang="en-US">
                <a:ea typeface="ＭＳ Ｐゴシック" panose="020B0600070205080204" pitchFamily="34" charset="-128"/>
              </a:rPr>
              <a:t>’</a:t>
            </a:r>
            <a:r>
              <a:rPr lang="en-US" altLang="ja-JP" dirty="0" err="1">
                <a:ea typeface="ＭＳ Ｐゴシック" panose="020B0600070205080204" pitchFamily="34" charset="-128"/>
              </a:rPr>
              <a:t>ll</a:t>
            </a:r>
            <a:r>
              <a:rPr lang="en-US" altLang="ja-JP" dirty="0">
                <a:ea typeface="ＭＳ Ｐゴシック" panose="020B0600070205080204" pitchFamily="34" charset="-128"/>
              </a:rPr>
              <a:t> need to know how proteins are made!</a:t>
            </a:r>
          </a:p>
          <a:p>
            <a:pPr lvl="1" eaLnBrk="1" hangingPunct="1"/>
            <a:r>
              <a:rPr lang="en-US" altLang="en-US" dirty="0">
                <a:ea typeface="ＭＳ Ｐゴシック" panose="020B0600070205080204" pitchFamily="34" charset="-128"/>
              </a:rPr>
              <a:t>DNA		RNA		Protein</a:t>
            </a:r>
          </a:p>
          <a:p>
            <a:pPr lvl="1" eaLnBrk="1" hangingPunct="1">
              <a:buFont typeface="Arial" panose="020B0604020202020204" pitchFamily="34" charset="0"/>
              <a:buNone/>
            </a:pPr>
            <a:r>
              <a:rPr lang="en-US" altLang="en-US" dirty="0">
                <a:ea typeface="ＭＳ Ｐゴシック" panose="020B0600070205080204" pitchFamily="34" charset="-128"/>
              </a:rPr>
              <a:t>Sometimes called the</a:t>
            </a:r>
            <a:r>
              <a:rPr lang="en-US" altLang="en-US" b="1" i="1" dirty="0">
                <a:ea typeface="ＭＳ Ｐゴシック" panose="020B0600070205080204" pitchFamily="34" charset="-128"/>
              </a:rPr>
              <a:t> central dogma </a:t>
            </a:r>
            <a:r>
              <a:rPr lang="en-US" altLang="en-US" dirty="0">
                <a:ea typeface="ＭＳ Ｐゴシック" panose="020B0600070205080204" pitchFamily="34" charset="-128"/>
              </a:rPr>
              <a:t>of biology/molecular biology.</a:t>
            </a:r>
          </a:p>
          <a:p>
            <a:pPr lvl="1" eaLnBrk="1" hangingPunct="1">
              <a:buFont typeface="Arial" panose="020B0604020202020204" pitchFamily="34" charset="0"/>
              <a:buNone/>
            </a:pPr>
            <a:endParaRPr lang="en-US" altLang="en-US" dirty="0">
              <a:ea typeface="ＭＳ Ｐゴシック" panose="020B0600070205080204" pitchFamily="34" charset="-128"/>
            </a:endParaRPr>
          </a:p>
          <a:p>
            <a:pPr lvl="1" eaLnBrk="1" hangingPunct="1">
              <a:buFont typeface="Arial" panose="020B0604020202020204" pitchFamily="34" charset="0"/>
              <a:buNone/>
            </a:pPr>
            <a:r>
              <a:rPr lang="en-US" altLang="en-US" dirty="0">
                <a:ea typeface="ＭＳ Ｐゴシック" panose="020B0600070205080204" pitchFamily="34" charset="-128"/>
              </a:rPr>
              <a:t>For example…We will walk through how gene expression (the making of RNA and protein) is </a:t>
            </a:r>
            <a:r>
              <a:rPr lang="en-US" altLang="en-US" b="1" i="1" dirty="0">
                <a:ea typeface="ＭＳ Ｐゴシック" panose="020B0600070205080204" pitchFamily="34" charset="-128"/>
              </a:rPr>
              <a:t>regulated</a:t>
            </a:r>
            <a:r>
              <a:rPr lang="en-US" altLang="en-US" dirty="0">
                <a:ea typeface="ＭＳ Ｐゴシック" panose="020B0600070205080204" pitchFamily="34" charset="-128"/>
              </a:rPr>
              <a:t> in leukocytes so that just the </a:t>
            </a:r>
            <a:r>
              <a:rPr lang="ja-JP" altLang="en-US">
                <a:ea typeface="ＭＳ Ｐゴシック" panose="020B0600070205080204" pitchFamily="34" charset="-128"/>
              </a:rPr>
              <a:t>“</a:t>
            </a:r>
            <a:r>
              <a:rPr lang="en-US" altLang="ja-JP" dirty="0">
                <a:ea typeface="ＭＳ Ｐゴシック" panose="020B0600070205080204" pitchFamily="34" charset="-128"/>
              </a:rPr>
              <a:t>right</a:t>
            </a:r>
            <a:r>
              <a:rPr lang="ja-JP" altLang="en-US">
                <a:ea typeface="ＭＳ Ｐゴシック" panose="020B0600070205080204" pitchFamily="34" charset="-128"/>
              </a:rPr>
              <a:t>”</a:t>
            </a:r>
            <a:r>
              <a:rPr lang="en-US" altLang="ja-JP" dirty="0">
                <a:ea typeface="ＭＳ Ｐゴシック" panose="020B0600070205080204" pitchFamily="34" charset="-128"/>
              </a:rPr>
              <a:t> proteins are made.</a:t>
            </a:r>
            <a:endParaRPr lang="en-US" altLang="en-US" dirty="0">
              <a:ea typeface="ＭＳ Ｐゴシック" panose="020B0600070205080204" pitchFamily="34" charset="-128"/>
            </a:endParaRPr>
          </a:p>
        </p:txBody>
      </p:sp>
      <p:cxnSp>
        <p:nvCxnSpPr>
          <p:cNvPr id="5" name="Straight Arrow Connector 4">
            <a:extLst>
              <a:ext uri="{FF2B5EF4-FFF2-40B4-BE49-F238E27FC236}">
                <a16:creationId xmlns:a16="http://schemas.microsoft.com/office/drawing/2014/main" id="{9F254476-D179-704B-892E-34FC5168787B}"/>
              </a:ext>
            </a:extLst>
          </p:cNvPr>
          <p:cNvCxnSpPr/>
          <p:nvPr/>
        </p:nvCxnSpPr>
        <p:spPr>
          <a:xfrm>
            <a:off x="2133600" y="2438400"/>
            <a:ext cx="914400"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93BB5A9-84B1-A942-BD38-2C5565EA9752}"/>
              </a:ext>
            </a:extLst>
          </p:cNvPr>
          <p:cNvCxnSpPr/>
          <p:nvPr/>
        </p:nvCxnSpPr>
        <p:spPr>
          <a:xfrm>
            <a:off x="4038600" y="2438400"/>
            <a:ext cx="914400"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9241C-A350-AB43-83E0-70D8CC8707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2E1BE4-D6BF-454E-9F98-28FF58530702}"/>
              </a:ext>
            </a:extLst>
          </p:cNvPr>
          <p:cNvSpPr>
            <a:spLocks noGrp="1"/>
          </p:cNvSpPr>
          <p:nvPr>
            <p:ph idx="1"/>
          </p:nvPr>
        </p:nvSpPr>
        <p:spPr/>
        <p:txBody>
          <a:bodyPr/>
          <a:lstStyle/>
          <a:p>
            <a:r>
              <a:rPr lang="en-US" dirty="0"/>
              <a:t>** Don’t allow yourself to get lost because you are unfamiliar with background concepts. </a:t>
            </a:r>
          </a:p>
          <a:p>
            <a:pPr lvl="1"/>
            <a:r>
              <a:rPr lang="en-US" dirty="0"/>
              <a:t>Dig deeper! Google, Wiki, read, read, read!</a:t>
            </a:r>
          </a:p>
          <a:p>
            <a:pPr lvl="1"/>
            <a:r>
              <a:rPr lang="en-US" dirty="0"/>
              <a:t>Check out or borrow textbooks</a:t>
            </a:r>
          </a:p>
          <a:p>
            <a:pPr lvl="1"/>
            <a:r>
              <a:rPr lang="en-US" dirty="0"/>
              <a:t>Set up office hours---even weekly meetings</a:t>
            </a:r>
          </a:p>
          <a:p>
            <a:pPr lvl="1"/>
            <a:r>
              <a:rPr lang="en-US" dirty="0"/>
              <a:t>Form a study group</a:t>
            </a:r>
          </a:p>
        </p:txBody>
      </p:sp>
    </p:spTree>
    <p:extLst>
      <p:ext uri="{BB962C8B-B14F-4D97-AF65-F5344CB8AC3E}">
        <p14:creationId xmlns:p14="http://schemas.microsoft.com/office/powerpoint/2010/main" val="96069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55314342-8A08-3B42-BAA9-89B15F4AD49E}"/>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Wait! </a:t>
            </a:r>
            <a:br>
              <a:rPr lang="en-US" altLang="en-US" dirty="0">
                <a:ea typeface="ＭＳ Ｐゴシック" panose="020B0600070205080204" pitchFamily="34" charset="-128"/>
              </a:rPr>
            </a:br>
            <a:r>
              <a:rPr lang="en-US" altLang="en-US" dirty="0">
                <a:ea typeface="ＭＳ Ｐゴシック" panose="020B0600070205080204" pitchFamily="34" charset="-128"/>
              </a:rPr>
              <a:t>Back up</a:t>
            </a:r>
          </a:p>
        </p:txBody>
      </p:sp>
      <p:sp>
        <p:nvSpPr>
          <p:cNvPr id="31746" name="Content Placeholder 2">
            <a:extLst>
              <a:ext uri="{FF2B5EF4-FFF2-40B4-BE49-F238E27FC236}">
                <a16:creationId xmlns:a16="http://schemas.microsoft.com/office/drawing/2014/main" id="{6123B4A3-AF13-4940-ACB7-6DD9AEC0252E}"/>
              </a:ext>
            </a:extLst>
          </p:cNvPr>
          <p:cNvSpPr>
            <a:spLocks noGrp="1"/>
          </p:cNvSpPr>
          <p:nvPr>
            <p:ph idx="1"/>
          </p:nvPr>
        </p:nvSpPr>
        <p:spPr/>
        <p:txBody>
          <a:bodyPr/>
          <a:lstStyle/>
          <a:p>
            <a:pPr eaLnBrk="1" hangingPunct="1"/>
            <a:r>
              <a:rPr lang="en-US" altLang="en-US" dirty="0">
                <a:ea typeface="ＭＳ Ｐゴシック" panose="020B0600070205080204" pitchFamily="34" charset="-128"/>
              </a:rPr>
              <a:t>What is immunology?</a:t>
            </a:r>
          </a:p>
          <a:p>
            <a:pPr lvl="1" eaLnBrk="1" hangingPunct="1"/>
            <a:r>
              <a:rPr lang="en-US" altLang="en-US" dirty="0">
                <a:ea typeface="ＭＳ Ｐゴシック" panose="020B0600070205080204" pitchFamily="34" charset="-128"/>
              </a:rPr>
              <a:t>The study of the immune system and immune responses (normal immunity).</a:t>
            </a:r>
          </a:p>
          <a:p>
            <a:pPr lvl="1" eaLnBrk="1" hangingPunct="1"/>
            <a:r>
              <a:rPr lang="en-US" altLang="en-US" dirty="0">
                <a:ea typeface="ＭＳ Ｐゴシック" panose="020B0600070205080204" pitchFamily="34" charset="-128"/>
              </a:rPr>
              <a:t>The study of malfunctions/diseases of the immune system. </a:t>
            </a:r>
          </a:p>
          <a:p>
            <a:pPr lvl="1" eaLnBrk="1" hangingPunct="1"/>
            <a:r>
              <a:rPr lang="en-US" altLang="en-US" dirty="0">
                <a:ea typeface="ＭＳ Ｐゴシック" panose="020B0600070205080204" pitchFamily="34" charset="-128"/>
              </a:rPr>
              <a:t>The application/manipulation of immune system responses or activities in research and medicine</a:t>
            </a:r>
          </a:p>
          <a:p>
            <a:pPr marL="457200" lvl="1" indent="0" eaLnBrk="1" hangingPunct="1">
              <a:buNone/>
            </a:pPr>
            <a:endParaRPr lang="en-US" altLang="en-US" dirty="0">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BCAC09E4-ACCE-3640-BBD9-5453AE806995}"/>
              </a:ext>
            </a:extLst>
          </p:cNvPr>
          <p:cNvSpPr>
            <a:spLocks noGrp="1"/>
          </p:cNvSpPr>
          <p:nvPr>
            <p:ph type="title"/>
          </p:nvPr>
        </p:nvSpPr>
        <p:spPr/>
        <p:txBody>
          <a:bodyPr/>
          <a:lstStyle/>
          <a:p>
            <a:pPr eaLnBrk="1" hangingPunct="1"/>
            <a:r>
              <a:rPr lang="en-US" altLang="en-US">
                <a:ea typeface="ＭＳ Ｐゴシック" panose="020B0600070205080204" pitchFamily="34" charset="-128"/>
              </a:rPr>
              <a:t>Immune response</a:t>
            </a:r>
          </a:p>
        </p:txBody>
      </p:sp>
      <p:sp>
        <p:nvSpPr>
          <p:cNvPr id="32770" name="Content Placeholder 2">
            <a:extLst>
              <a:ext uri="{FF2B5EF4-FFF2-40B4-BE49-F238E27FC236}">
                <a16:creationId xmlns:a16="http://schemas.microsoft.com/office/drawing/2014/main" id="{282A1FD8-BCB3-814E-AD04-8F152F5A1400}"/>
              </a:ext>
            </a:extLst>
          </p:cNvPr>
          <p:cNvSpPr>
            <a:spLocks noGrp="1"/>
          </p:cNvSpPr>
          <p:nvPr>
            <p:ph idx="1"/>
          </p:nvPr>
        </p:nvSpPr>
        <p:spPr>
          <a:xfrm>
            <a:off x="457200" y="1600200"/>
            <a:ext cx="8229600" cy="4800600"/>
          </a:xfrm>
        </p:spPr>
        <p:txBody>
          <a:bodyPr/>
          <a:lstStyle/>
          <a:p>
            <a:pPr eaLnBrk="1" hangingPunct="1"/>
            <a:r>
              <a:rPr lang="en-US" altLang="en-US" dirty="0">
                <a:ea typeface="ＭＳ Ｐゴシック" panose="020B0600070205080204" pitchFamily="34" charset="-128"/>
              </a:rPr>
              <a:t>The collection of biological activities which protect  an organism </a:t>
            </a:r>
            <a:r>
              <a:rPr lang="en-US" altLang="ja-JP" dirty="0">
                <a:ea typeface="ＭＳ Ｐゴシック" panose="020B0600070205080204" pitchFamily="34" charset="-128"/>
              </a:rPr>
              <a:t>against disease or death caused by a pathogen—invading organism.</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We also have immune responses against cancer cells---which are not a “foreign” organism, but which show significant differences from “normal” cells.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4600F66B-3C95-BD48-9EE0-3ED2245DB63C}"/>
              </a:ext>
            </a:extLst>
          </p:cNvPr>
          <p:cNvSpPr>
            <a:spLocks noGrp="1"/>
          </p:cNvSpPr>
          <p:nvPr>
            <p:ph type="title"/>
          </p:nvPr>
        </p:nvSpPr>
        <p:spPr>
          <a:xfrm>
            <a:off x="457200" y="76200"/>
            <a:ext cx="8229600" cy="1143000"/>
          </a:xfrm>
        </p:spPr>
        <p:txBody>
          <a:bodyPr/>
          <a:lstStyle/>
          <a:p>
            <a:pPr eaLnBrk="1" hangingPunct="1"/>
            <a:r>
              <a:rPr lang="en-US" altLang="en-US">
                <a:ea typeface="ＭＳ Ｐゴシック" panose="020B0600070205080204" pitchFamily="34" charset="-128"/>
              </a:rPr>
              <a:t>A sample of pathogens</a:t>
            </a:r>
          </a:p>
        </p:txBody>
      </p:sp>
      <p:graphicFrame>
        <p:nvGraphicFramePr>
          <p:cNvPr id="5" name="Content Placeholder 4">
            <a:extLst>
              <a:ext uri="{FF2B5EF4-FFF2-40B4-BE49-F238E27FC236}">
                <a16:creationId xmlns:a16="http://schemas.microsoft.com/office/drawing/2014/main" id="{DF4190F7-4E4D-8F49-8F72-AD87DD4FF050}"/>
              </a:ext>
            </a:extLst>
          </p:cNvPr>
          <p:cNvGraphicFramePr>
            <a:graphicFrameLocks noGrp="1"/>
          </p:cNvGraphicFramePr>
          <p:nvPr>
            <p:ph idx="1"/>
            <p:extLst>
              <p:ext uri="{D42A27DB-BD31-4B8C-83A1-F6EECF244321}">
                <p14:modId xmlns:p14="http://schemas.microsoft.com/office/powerpoint/2010/main" val="2358980160"/>
              </p:ext>
            </p:extLst>
          </p:nvPr>
        </p:nvGraphicFramePr>
        <p:xfrm>
          <a:off x="457200" y="1600200"/>
          <a:ext cx="8305800" cy="3937000"/>
        </p:xfrm>
        <a:graphic>
          <a:graphicData uri="http://schemas.openxmlformats.org/drawingml/2006/table">
            <a:tbl>
              <a:tblPr firstRow="1" bandRow="1">
                <a:tableStyleId>{35758FB7-9AC5-4552-8A53-C91805E547FA}</a:tableStyleId>
              </a:tblPr>
              <a:tblGrid>
                <a:gridCol w="38862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270000">
                <a:tc>
                  <a:txBody>
                    <a:bodyPr/>
                    <a:lstStyle/>
                    <a:p>
                      <a:r>
                        <a:rPr lang="en-US" b="0" dirty="0">
                          <a:solidFill>
                            <a:schemeClr val="tx1"/>
                          </a:solidFill>
                        </a:rPr>
                        <a:t>Bacteria</a:t>
                      </a:r>
                    </a:p>
                  </a:txBody>
                  <a:tcPr/>
                </a:tc>
                <a:tc>
                  <a:txBody>
                    <a:bodyPr/>
                    <a:lstStyle/>
                    <a:p>
                      <a:r>
                        <a:rPr lang="en-US" b="0" dirty="0">
                          <a:solidFill>
                            <a:schemeClr val="tx1"/>
                          </a:solidFill>
                        </a:rPr>
                        <a:t>Tetanus, pneumonia, Lyme</a:t>
                      </a:r>
                      <a:r>
                        <a:rPr lang="en-US" b="0" baseline="0" dirty="0">
                          <a:solidFill>
                            <a:schemeClr val="tx1"/>
                          </a:solidFill>
                        </a:rPr>
                        <a:t> disease, cholera, black plague, strep throat, ulcers, meningitis</a:t>
                      </a:r>
                      <a:endParaRPr lang="en-US" b="0" dirty="0">
                        <a:solidFill>
                          <a:schemeClr val="tx1"/>
                        </a:solidFill>
                      </a:endParaRPr>
                    </a:p>
                  </a:txBody>
                  <a:tcPr/>
                </a:tc>
                <a:extLst>
                  <a:ext uri="{0D108BD9-81ED-4DB2-BD59-A6C34878D82A}">
                    <a16:rowId xmlns:a16="http://schemas.microsoft.com/office/drawing/2014/main" val="10000"/>
                  </a:ext>
                </a:extLst>
              </a:tr>
              <a:tr h="889000">
                <a:tc>
                  <a:txBody>
                    <a:bodyPr/>
                    <a:lstStyle/>
                    <a:p>
                      <a:r>
                        <a:rPr lang="en-US" dirty="0"/>
                        <a:t>Viruses</a:t>
                      </a:r>
                    </a:p>
                  </a:txBody>
                  <a:tcPr/>
                </a:tc>
                <a:tc>
                  <a:txBody>
                    <a:bodyPr/>
                    <a:lstStyle/>
                    <a:p>
                      <a:r>
                        <a:rPr lang="en-US" dirty="0"/>
                        <a:t>Flu</a:t>
                      </a:r>
                      <a:r>
                        <a:rPr lang="en-US" baseline="0" dirty="0"/>
                        <a:t> (influenza), chicken pox, polio, mumps, measles, rubella, herpes, AIDS</a:t>
                      </a:r>
                      <a:endParaRPr lang="en-US" dirty="0"/>
                    </a:p>
                  </a:txBody>
                  <a:tcPr/>
                </a:tc>
                <a:extLst>
                  <a:ext uri="{0D108BD9-81ED-4DB2-BD59-A6C34878D82A}">
                    <a16:rowId xmlns:a16="http://schemas.microsoft.com/office/drawing/2014/main" val="10001"/>
                  </a:ext>
                </a:extLst>
              </a:tr>
              <a:tr h="889000">
                <a:tc>
                  <a:txBody>
                    <a:bodyPr/>
                    <a:lstStyle/>
                    <a:p>
                      <a:r>
                        <a:rPr lang="en-US" dirty="0"/>
                        <a:t>Fungi</a:t>
                      </a:r>
                    </a:p>
                  </a:txBody>
                  <a:tcPr/>
                </a:tc>
                <a:tc>
                  <a:txBody>
                    <a:bodyPr/>
                    <a:lstStyle/>
                    <a:p>
                      <a:r>
                        <a:rPr lang="en-US" dirty="0"/>
                        <a:t>Ringworm, athletes’ foot, oral thrush, vaginal  thrush</a:t>
                      </a:r>
                    </a:p>
                  </a:txBody>
                  <a:tcPr/>
                </a:tc>
                <a:extLst>
                  <a:ext uri="{0D108BD9-81ED-4DB2-BD59-A6C34878D82A}">
                    <a16:rowId xmlns:a16="http://schemas.microsoft.com/office/drawing/2014/main" val="10002"/>
                  </a:ext>
                </a:extLst>
              </a:tr>
              <a:tr h="889000">
                <a:tc>
                  <a:txBody>
                    <a:bodyPr/>
                    <a:lstStyle/>
                    <a:p>
                      <a:r>
                        <a:rPr lang="en-US" dirty="0"/>
                        <a:t>Parasites/worms</a:t>
                      </a:r>
                    </a:p>
                  </a:txBody>
                  <a:tcPr/>
                </a:tc>
                <a:tc>
                  <a:txBody>
                    <a:bodyPr/>
                    <a:lstStyle/>
                    <a:p>
                      <a:r>
                        <a:rPr lang="en-US" dirty="0"/>
                        <a:t>Malaria, sleeping sickness, </a:t>
                      </a:r>
                      <a:r>
                        <a:rPr lang="en-US" dirty="0" err="1"/>
                        <a:t>Leishmainiasis</a:t>
                      </a:r>
                      <a:r>
                        <a:rPr lang="en-US" dirty="0"/>
                        <a:t>, swimmers itch</a:t>
                      </a:r>
                    </a:p>
                  </a:txBody>
                  <a:tcPr/>
                </a:tc>
                <a:extLst>
                  <a:ext uri="{0D108BD9-81ED-4DB2-BD59-A6C34878D82A}">
                    <a16:rowId xmlns:a16="http://schemas.microsoft.com/office/drawing/2014/main" val="10003"/>
                  </a:ext>
                </a:extLst>
              </a:tr>
            </a:tbl>
          </a:graphicData>
        </a:graphic>
      </p:graphicFrame>
      <p:sp>
        <p:nvSpPr>
          <p:cNvPr id="33795" name="TextBox 1">
            <a:extLst>
              <a:ext uri="{FF2B5EF4-FFF2-40B4-BE49-F238E27FC236}">
                <a16:creationId xmlns:a16="http://schemas.microsoft.com/office/drawing/2014/main" id="{0C53E182-1C11-2E4D-A86E-66F7D043C227}"/>
              </a:ext>
            </a:extLst>
          </p:cNvPr>
          <p:cNvSpPr txBox="1">
            <a:spLocks noChangeArrowheads="1"/>
          </p:cNvSpPr>
          <p:nvPr/>
        </p:nvSpPr>
        <p:spPr bwMode="auto">
          <a:xfrm>
            <a:off x="5181600" y="12192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Disease</a:t>
            </a:r>
          </a:p>
        </p:txBody>
      </p:sp>
      <p:sp>
        <p:nvSpPr>
          <p:cNvPr id="33796" name="TextBox 2">
            <a:extLst>
              <a:ext uri="{FF2B5EF4-FFF2-40B4-BE49-F238E27FC236}">
                <a16:creationId xmlns:a16="http://schemas.microsoft.com/office/drawing/2014/main" id="{2CC6CCB5-735B-134D-9BC2-4EEF22750990}"/>
              </a:ext>
            </a:extLst>
          </p:cNvPr>
          <p:cNvSpPr txBox="1">
            <a:spLocks noChangeArrowheads="1"/>
          </p:cNvSpPr>
          <p:nvPr/>
        </p:nvSpPr>
        <p:spPr bwMode="auto">
          <a:xfrm>
            <a:off x="1143000" y="12192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Type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659536F4-FF97-5441-B76C-1E8F63DCAD3C}"/>
              </a:ext>
            </a:extLst>
          </p:cNvPr>
          <p:cNvSpPr>
            <a:spLocks noGrp="1"/>
          </p:cNvSpPr>
          <p:nvPr>
            <p:ph type="title"/>
          </p:nvPr>
        </p:nvSpPr>
        <p:spPr/>
        <p:txBody>
          <a:bodyPr/>
          <a:lstStyle/>
          <a:p>
            <a:pPr eaLnBrk="1" hangingPunct="1"/>
            <a:endParaRPr lang="en-US" altLang="en-US">
              <a:ea typeface="ＭＳ Ｐゴシック" panose="020B0600070205080204" pitchFamily="34" charset="-128"/>
            </a:endParaRPr>
          </a:p>
        </p:txBody>
      </p:sp>
      <p:sp>
        <p:nvSpPr>
          <p:cNvPr id="34818" name="Content Placeholder 2">
            <a:extLst>
              <a:ext uri="{FF2B5EF4-FFF2-40B4-BE49-F238E27FC236}">
                <a16:creationId xmlns:a16="http://schemas.microsoft.com/office/drawing/2014/main" id="{590BF59B-152D-084B-AD36-653AF710B663}"/>
              </a:ext>
            </a:extLst>
          </p:cNvPr>
          <p:cNvSpPr>
            <a:spLocks noGrp="1"/>
          </p:cNvSpPr>
          <p:nvPr>
            <p:ph idx="1"/>
          </p:nvPr>
        </p:nvSpPr>
        <p:spPr/>
        <p:txBody>
          <a:bodyPr/>
          <a:lstStyle/>
          <a:p>
            <a:pPr eaLnBrk="1" hangingPunct="1"/>
            <a:r>
              <a:rPr lang="en-US" altLang="en-US">
                <a:ea typeface="ＭＳ Ｐゴシック" panose="020B0600070205080204" pitchFamily="34" charset="-128"/>
              </a:rPr>
              <a:t>When speaking about immune responses we often use the word </a:t>
            </a:r>
            <a:r>
              <a:rPr lang="en-US" altLang="en-US" b="1" i="1">
                <a:ea typeface="ＭＳ Ｐゴシック" panose="020B0600070205080204" pitchFamily="34" charset="-128"/>
              </a:rPr>
              <a:t>host</a:t>
            </a:r>
            <a:r>
              <a:rPr lang="en-US" altLang="en-US">
                <a:ea typeface="ＭＳ Ｐゴシック" panose="020B0600070205080204" pitchFamily="34" charset="-128"/>
              </a:rPr>
              <a:t> for the person, plant or animal that has been infected with the pathogen.</a:t>
            </a:r>
          </a:p>
          <a:p>
            <a:pPr eaLnBrk="1" hangingPunct="1"/>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The host must distiguish it</a:t>
            </a:r>
            <a:r>
              <a:rPr lang="en-US" altLang="ja-JP">
                <a:ea typeface="ＭＳ Ｐゴシック" panose="020B0600070205080204" pitchFamily="34" charset="-128"/>
              </a:rPr>
              <a:t>s own cells and molecules (sometimes called </a:t>
            </a:r>
            <a:r>
              <a:rPr lang="en-US" altLang="ja-JP" b="1" i="1">
                <a:ea typeface="ＭＳ Ｐゴシック" panose="020B0600070205080204" pitchFamily="34" charset="-128"/>
              </a:rPr>
              <a:t>self</a:t>
            </a:r>
            <a:r>
              <a:rPr lang="en-US" altLang="ja-JP">
                <a:ea typeface="ＭＳ Ｐゴシック" panose="020B0600070205080204" pitchFamily="34" charset="-128"/>
              </a:rPr>
              <a:t>), from those of the pathogen (</a:t>
            </a:r>
            <a:r>
              <a:rPr lang="en-US" altLang="ja-JP" b="1" i="1">
                <a:ea typeface="ＭＳ Ｐゴシック" panose="020B0600070205080204" pitchFamily="34" charset="-128"/>
              </a:rPr>
              <a:t>non-self</a:t>
            </a:r>
            <a:r>
              <a:rPr lang="en-US" altLang="ja-JP">
                <a:ea typeface="ＭＳ Ｐゴシック" panose="020B0600070205080204" pitchFamily="34" charset="-128"/>
              </a:rPr>
              <a:t>).</a:t>
            </a:r>
            <a:endParaRPr lang="en-US"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9C53A3C8-BD6E-F744-AC80-641CB83FB95E}"/>
              </a:ext>
            </a:extLst>
          </p:cNvPr>
          <p:cNvSpPr>
            <a:spLocks noGrp="1"/>
          </p:cNvSpPr>
          <p:nvPr>
            <p:ph type="title"/>
          </p:nvPr>
        </p:nvSpPr>
        <p:spPr/>
        <p:txBody>
          <a:bodyPr/>
          <a:lstStyle/>
          <a:p>
            <a:pPr eaLnBrk="1" hangingPunct="1"/>
            <a:endParaRPr lang="en-US" altLang="en-US">
              <a:ea typeface="ＭＳ Ｐゴシック" panose="020B0600070205080204" pitchFamily="34" charset="-128"/>
            </a:endParaRPr>
          </a:p>
        </p:txBody>
      </p:sp>
      <p:sp>
        <p:nvSpPr>
          <p:cNvPr id="35842" name="Content Placeholder 2">
            <a:extLst>
              <a:ext uri="{FF2B5EF4-FFF2-40B4-BE49-F238E27FC236}">
                <a16:creationId xmlns:a16="http://schemas.microsoft.com/office/drawing/2014/main" id="{DE4C20AA-E403-1E4D-AAE0-4774B08F9610}"/>
              </a:ext>
            </a:extLst>
          </p:cNvPr>
          <p:cNvSpPr>
            <a:spLocks noGrp="1"/>
          </p:cNvSpPr>
          <p:nvPr>
            <p:ph idx="1"/>
          </p:nvPr>
        </p:nvSpPr>
        <p:spPr/>
        <p:txBody>
          <a:bodyPr/>
          <a:lstStyle/>
          <a:p>
            <a:pPr eaLnBrk="1" hangingPunct="1"/>
            <a:r>
              <a:rPr lang="en-US" altLang="en-US">
                <a:ea typeface="ＭＳ Ｐゴシック" panose="020B0600070205080204" pitchFamily="34" charset="-128"/>
              </a:rPr>
              <a:t>The immune system has </a:t>
            </a:r>
            <a:r>
              <a:rPr lang="ja-JP" altLang="en-US">
                <a:ea typeface="ＭＳ Ｐゴシック" panose="020B0600070205080204" pitchFamily="34" charset="-128"/>
              </a:rPr>
              <a:t>“</a:t>
            </a:r>
            <a:r>
              <a:rPr lang="en-US" altLang="ja-JP">
                <a:ea typeface="ＭＳ Ｐゴシック" panose="020B0600070205080204" pitchFamily="34" charset="-128"/>
              </a:rPr>
              <a:t>layers</a:t>
            </a:r>
            <a:r>
              <a:rPr lang="ja-JP" altLang="en-US">
                <a:ea typeface="ＭＳ Ｐゴシック" panose="020B0600070205080204" pitchFamily="34" charset="-128"/>
              </a:rPr>
              <a:t>”</a:t>
            </a:r>
            <a:r>
              <a:rPr lang="en-US" altLang="ja-JP">
                <a:ea typeface="ＭＳ Ｐゴシック" panose="020B0600070205080204" pitchFamily="34" charset="-128"/>
              </a:rPr>
              <a:t> of defense.</a:t>
            </a:r>
          </a:p>
          <a:p>
            <a:pPr lvl="1" eaLnBrk="1" hangingPunct="1"/>
            <a:r>
              <a:rPr lang="en-US" altLang="en-US">
                <a:ea typeface="ＭＳ Ｐゴシック" panose="020B0600070205080204" pitchFamily="34" charset="-128"/>
              </a:rPr>
              <a:t>There are mechanisms for </a:t>
            </a:r>
            <a:r>
              <a:rPr lang="en-US" altLang="en-US" b="1" i="1">
                <a:ea typeface="ＭＳ Ｐゴシック" panose="020B0600070205080204" pitchFamily="34" charset="-128"/>
              </a:rPr>
              <a:t>recognition </a:t>
            </a:r>
            <a:r>
              <a:rPr lang="en-US" altLang="en-US">
                <a:ea typeface="ＭＳ Ｐゴシック" panose="020B0600070205080204" pitchFamily="34" charset="-128"/>
              </a:rPr>
              <a:t>of pathogen and </a:t>
            </a:r>
            <a:r>
              <a:rPr lang="en-US" altLang="en-US" b="1" i="1">
                <a:ea typeface="ＭＳ Ｐゴシック" panose="020B0600070205080204" pitchFamily="34" charset="-128"/>
              </a:rPr>
              <a:t>elimination </a:t>
            </a:r>
            <a:r>
              <a:rPr lang="en-US" altLang="en-US">
                <a:ea typeface="ＭＳ Ｐゴシック" panose="020B0600070205080204" pitchFamily="34" charset="-128"/>
              </a:rPr>
              <a:t>of pathogen that occur sequentially.</a:t>
            </a:r>
          </a:p>
          <a:p>
            <a:pPr lvl="1" eaLnBrk="1" hangingPunct="1"/>
            <a:endParaRPr lang="en-US" altLang="en-US">
              <a:ea typeface="ＭＳ Ｐゴシック" panose="020B0600070205080204" pitchFamily="34" charset="-128"/>
            </a:endParaRPr>
          </a:p>
          <a:p>
            <a:pPr lvl="1" eaLnBrk="1" hangingPunct="1"/>
            <a:r>
              <a:rPr lang="en-US" altLang="en-US">
                <a:ea typeface="ＭＳ Ｐゴシック" panose="020B0600070205080204" pitchFamily="34" charset="-128"/>
              </a:rPr>
              <a:t>Some pathogens receive multiple attacks using different activities of the immune system</a:t>
            </a:r>
          </a:p>
          <a:p>
            <a:pPr lvl="1" eaLnBrk="1" hangingPunct="1"/>
            <a:endParaRPr lang="en-US" altLang="en-US">
              <a:ea typeface="ＭＳ Ｐゴシック" panose="020B0600070205080204" pitchFamily="34" charset="-128"/>
            </a:endParaRPr>
          </a:p>
          <a:p>
            <a:pPr lvl="1"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459F-4FD6-4E46-9E57-DC94E2DE3D82}"/>
              </a:ext>
            </a:extLst>
          </p:cNvPr>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Lecture 1</a:t>
            </a:r>
            <a:br>
              <a:rPr lang="en-US" dirty="0">
                <a:ea typeface="+mj-ea"/>
                <a:cs typeface="+mj-cs"/>
              </a:rPr>
            </a:br>
            <a:r>
              <a:rPr lang="en-US" dirty="0">
                <a:ea typeface="+mj-ea"/>
                <a:cs typeface="+mj-cs"/>
              </a:rPr>
              <a:t>January 15, 2020</a:t>
            </a:r>
          </a:p>
        </p:txBody>
      </p:sp>
      <p:sp>
        <p:nvSpPr>
          <p:cNvPr id="15362" name="Content Placeholder 2">
            <a:extLst>
              <a:ext uri="{FF2B5EF4-FFF2-40B4-BE49-F238E27FC236}">
                <a16:creationId xmlns:a16="http://schemas.microsoft.com/office/drawing/2014/main" id="{E22F266F-DBB9-6F41-B238-072EB47B0DFD}"/>
              </a:ext>
            </a:extLst>
          </p:cNvPr>
          <p:cNvSpPr>
            <a:spLocks noGrp="1"/>
          </p:cNvSpPr>
          <p:nvPr>
            <p:ph idx="1"/>
          </p:nvPr>
        </p:nvSpPr>
        <p:spPr/>
        <p:txBody>
          <a:bodyPr/>
          <a:lstStyle/>
          <a:p>
            <a:pPr eaLnBrk="1" hangingPunct="1"/>
            <a:r>
              <a:rPr lang="en-US" altLang="en-US" dirty="0">
                <a:ea typeface="ＭＳ Ｐゴシック" panose="020B0600070205080204" pitchFamily="34" charset="-128"/>
              </a:rPr>
              <a:t>Course organization and information:</a:t>
            </a:r>
          </a:p>
          <a:p>
            <a:pPr lvl="1" eaLnBrk="1" hangingPunct="1"/>
            <a:r>
              <a:rPr lang="en-US" altLang="en-US" dirty="0">
                <a:ea typeface="ＭＳ Ｐゴシック" panose="020B0600070205080204" pitchFamily="34" charset="-128"/>
              </a:rPr>
              <a:t>Website--</a:t>
            </a:r>
            <a:r>
              <a:rPr lang="en-US" altLang="en-US" dirty="0">
                <a:ea typeface="ＭＳ Ｐゴシック" panose="020B0600070205080204" pitchFamily="34" charset="-128"/>
                <a:hlinkClick r:id="rId2"/>
              </a:rPr>
              <a:t>http://msubiology.info/node/39</a:t>
            </a:r>
            <a:endParaRPr lang="en-US" altLang="en-US" dirty="0">
              <a:ea typeface="ＭＳ Ｐゴシック" panose="020B0600070205080204" pitchFamily="34" charset="-128"/>
            </a:endParaRPr>
          </a:p>
          <a:p>
            <a:pPr lvl="1" eaLnBrk="1" hangingPunct="1"/>
            <a:r>
              <a:rPr lang="en-US" altLang="en-US" dirty="0">
                <a:ea typeface="ＭＳ Ｐゴシック" panose="020B0600070205080204" pitchFamily="34" charset="-128"/>
              </a:rPr>
              <a:t>Syllabus</a:t>
            </a:r>
          </a:p>
          <a:p>
            <a:pPr lvl="1" eaLnBrk="1" hangingPunct="1"/>
            <a:r>
              <a:rPr lang="en-US" altLang="en-US" dirty="0">
                <a:ea typeface="ＭＳ Ｐゴシック" panose="020B0600070205080204" pitchFamily="34" charset="-128"/>
              </a:rPr>
              <a:t>Typical lecture</a:t>
            </a:r>
          </a:p>
          <a:p>
            <a:pPr lvl="1" eaLnBrk="1" hangingPunct="1"/>
            <a:r>
              <a:rPr lang="en-US" altLang="en-US" dirty="0">
                <a:ea typeface="ＭＳ Ｐゴシック" panose="020B0600070205080204" pitchFamily="34" charset="-128"/>
              </a:rPr>
              <a:t>General information—questions</a:t>
            </a:r>
          </a:p>
          <a:p>
            <a:pPr lvl="1" eaLnBrk="1" hangingPunct="1"/>
            <a:endParaRPr lang="en-US" altLang="en-US" dirty="0">
              <a:ea typeface="ＭＳ Ｐゴシック" panose="020B0600070205080204" pitchFamily="34" charset="-128"/>
            </a:endParaRPr>
          </a:p>
          <a:p>
            <a:pPr lvl="1" eaLnBrk="1" hangingPunct="1"/>
            <a:r>
              <a:rPr lang="en-US" altLang="en-US" dirty="0">
                <a:ea typeface="ＭＳ Ｐゴシック" panose="020B0600070205080204" pitchFamily="34" charset="-128"/>
              </a:rPr>
              <a:t>Why understand immunology?...</a:t>
            </a:r>
          </a:p>
          <a:p>
            <a:pPr lvl="1"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3543BF9D-DAB4-0043-82F6-43A3219AB8F8}"/>
              </a:ext>
            </a:extLst>
          </p:cNvPr>
          <p:cNvSpPr>
            <a:spLocks noGrp="1"/>
          </p:cNvSpPr>
          <p:nvPr>
            <p:ph type="title"/>
          </p:nvPr>
        </p:nvSpPr>
        <p:spPr/>
        <p:txBody>
          <a:bodyPr/>
          <a:lstStyle/>
          <a:p>
            <a:pPr eaLnBrk="1" hangingPunct="1"/>
            <a:r>
              <a:rPr lang="en-US" altLang="en-US">
                <a:ea typeface="ＭＳ Ｐゴシック" panose="020B0600070205080204" pitchFamily="34" charset="-128"/>
              </a:rPr>
              <a:t>2 basic types of immune responses</a:t>
            </a:r>
          </a:p>
        </p:txBody>
      </p:sp>
      <p:sp>
        <p:nvSpPr>
          <p:cNvPr id="36866" name="Content Placeholder 2">
            <a:extLst>
              <a:ext uri="{FF2B5EF4-FFF2-40B4-BE49-F238E27FC236}">
                <a16:creationId xmlns:a16="http://schemas.microsoft.com/office/drawing/2014/main" id="{429F75D9-B4A9-1D48-98CC-36C42B24269C}"/>
              </a:ext>
            </a:extLst>
          </p:cNvPr>
          <p:cNvSpPr>
            <a:spLocks noGrp="1"/>
          </p:cNvSpPr>
          <p:nvPr>
            <p:ph idx="1"/>
          </p:nvPr>
        </p:nvSpPr>
        <p:spPr/>
        <p:txBody>
          <a:bodyPr/>
          <a:lstStyle/>
          <a:p>
            <a:pPr eaLnBrk="1" hangingPunct="1"/>
            <a:r>
              <a:rPr lang="en-US" altLang="en-US" b="1" i="1">
                <a:ea typeface="ＭＳ Ｐゴシック" panose="020B0600070205080204" pitchFamily="34" charset="-128"/>
              </a:rPr>
              <a:t>1. Innate</a:t>
            </a:r>
            <a:r>
              <a:rPr lang="en-US" altLang="en-US">
                <a:ea typeface="ＭＳ Ｐゴシック" panose="020B0600070205080204" pitchFamily="34" charset="-128"/>
              </a:rPr>
              <a:t> immune response</a:t>
            </a:r>
          </a:p>
          <a:p>
            <a:pPr lvl="1" eaLnBrk="1" hangingPunct="1"/>
            <a:r>
              <a:rPr lang="en-US" altLang="en-US">
                <a:ea typeface="ＭＳ Ｐゴシック" panose="020B0600070205080204" pitchFamily="34" charset="-128"/>
              </a:rPr>
              <a:t>Rapid (minutes to hours)</a:t>
            </a:r>
          </a:p>
          <a:p>
            <a:pPr lvl="1" eaLnBrk="1" hangingPunct="1"/>
            <a:r>
              <a:rPr lang="en-US" altLang="en-US">
                <a:ea typeface="ＭＳ Ｐゴシック" panose="020B0600070205080204" pitchFamily="34" charset="-128"/>
              </a:rPr>
              <a:t>*Non-specific—but directed against pathogens</a:t>
            </a:r>
          </a:p>
          <a:p>
            <a:pPr lvl="1" eaLnBrk="1" hangingPunct="1"/>
            <a:r>
              <a:rPr lang="en-US" altLang="en-US">
                <a:ea typeface="ＭＳ Ｐゴシック" panose="020B0600070205080204" pitchFamily="34" charset="-128"/>
              </a:rPr>
              <a:t>Requires no previous exposure to pathogen</a:t>
            </a:r>
          </a:p>
          <a:p>
            <a:pPr lvl="1" eaLnBrk="1" hangingPunct="1"/>
            <a:r>
              <a:rPr lang="en-US" altLang="en-US">
                <a:ea typeface="ＭＳ Ｐゴシック" panose="020B0600070205080204" pitchFamily="34" charset="-128"/>
              </a:rPr>
              <a:t>Does not induce immunological memory (the ability the immune system to rapidly engage to kill a pathogen that has infected the host before).</a:t>
            </a:r>
          </a:p>
          <a:p>
            <a:pPr lvl="1" eaLnBrk="1" hangingPunct="1"/>
            <a:r>
              <a:rPr lang="en-US" altLang="en-US">
                <a:ea typeface="ＭＳ Ｐゴシック" panose="020B0600070205080204" pitchFamily="34" charset="-128"/>
              </a:rPr>
              <a:t>Found in some form in nearly all plants and animals.</a:t>
            </a:r>
          </a:p>
          <a:p>
            <a:pPr lvl="1" eaLnBrk="1" hangingPunct="1"/>
            <a:endParaRPr lang="en-US" altLang="en-US">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8C4AD89D-C47C-5247-8692-2CBB8AC28C1C}"/>
              </a:ext>
            </a:extLst>
          </p:cNvPr>
          <p:cNvSpPr>
            <a:spLocks noGrp="1"/>
          </p:cNvSpPr>
          <p:nvPr>
            <p:ph type="title"/>
          </p:nvPr>
        </p:nvSpPr>
        <p:spPr/>
        <p:txBody>
          <a:bodyPr/>
          <a:lstStyle/>
          <a:p>
            <a:pPr eaLnBrk="1" hangingPunct="1"/>
            <a:endParaRPr lang="en-US" altLang="en-US">
              <a:ea typeface="ＭＳ Ｐゴシック" panose="020B0600070205080204" pitchFamily="34" charset="-128"/>
            </a:endParaRPr>
          </a:p>
        </p:txBody>
      </p:sp>
      <p:sp>
        <p:nvSpPr>
          <p:cNvPr id="37890" name="Content Placeholder 2">
            <a:extLst>
              <a:ext uri="{FF2B5EF4-FFF2-40B4-BE49-F238E27FC236}">
                <a16:creationId xmlns:a16="http://schemas.microsoft.com/office/drawing/2014/main" id="{DACD9365-B93C-B943-86F4-6FBB7DBD6766}"/>
              </a:ext>
            </a:extLst>
          </p:cNvPr>
          <p:cNvSpPr>
            <a:spLocks noGrp="1"/>
          </p:cNvSpPr>
          <p:nvPr>
            <p:ph idx="1"/>
          </p:nvPr>
        </p:nvSpPr>
        <p:spPr/>
        <p:txBody>
          <a:bodyPr/>
          <a:lstStyle/>
          <a:p>
            <a:pPr eaLnBrk="1" hangingPunct="1"/>
            <a:r>
              <a:rPr lang="en-US" altLang="en-US">
                <a:ea typeface="ＭＳ Ｐゴシック" panose="020B0600070205080204" pitchFamily="34" charset="-128"/>
              </a:rPr>
              <a:t>2.</a:t>
            </a:r>
            <a:r>
              <a:rPr lang="en-US" altLang="en-US" b="1" i="1">
                <a:ea typeface="ＭＳ Ｐゴシック" panose="020B0600070205080204" pitchFamily="34" charset="-128"/>
              </a:rPr>
              <a:t> Adaptive </a:t>
            </a:r>
            <a:r>
              <a:rPr lang="en-US" altLang="en-US">
                <a:ea typeface="ＭＳ Ｐゴシック" panose="020B0600070205080204" pitchFamily="34" charset="-128"/>
              </a:rPr>
              <a:t>immune response</a:t>
            </a:r>
          </a:p>
          <a:p>
            <a:pPr lvl="1" eaLnBrk="1" hangingPunct="1"/>
            <a:r>
              <a:rPr lang="en-US" altLang="en-US">
                <a:ea typeface="ＭＳ Ｐゴシック" panose="020B0600070205080204" pitchFamily="34" charset="-128"/>
              </a:rPr>
              <a:t>Acquired after previous exposure to pathogen</a:t>
            </a:r>
          </a:p>
          <a:p>
            <a:pPr lvl="1" eaLnBrk="1" hangingPunct="1"/>
            <a:r>
              <a:rPr lang="en-US" altLang="en-US">
                <a:ea typeface="ＭＳ Ｐゴシック" panose="020B0600070205080204" pitchFamily="34" charset="-128"/>
              </a:rPr>
              <a:t>Slow(weeks) to develop (at initial exposure)</a:t>
            </a:r>
          </a:p>
          <a:p>
            <a:pPr lvl="1" eaLnBrk="1" hangingPunct="1"/>
            <a:r>
              <a:rPr lang="en-US" altLang="en-US">
                <a:ea typeface="ＭＳ Ｐゴシック" panose="020B0600070205080204" pitchFamily="34" charset="-128"/>
              </a:rPr>
              <a:t>Very specific—cells involved recognize a specific pathogen  and even a very specific part of the pathogen, which we call an </a:t>
            </a:r>
            <a:r>
              <a:rPr lang="en-US" altLang="en-US" b="1" i="1">
                <a:ea typeface="ＭＳ Ｐゴシック" panose="020B0600070205080204" pitchFamily="34" charset="-128"/>
              </a:rPr>
              <a:t>antigen</a:t>
            </a:r>
            <a:r>
              <a:rPr lang="en-US" altLang="en-US">
                <a:ea typeface="ＭＳ Ｐゴシック" panose="020B0600070205080204" pitchFamily="34" charset="-128"/>
              </a:rPr>
              <a:t>.</a:t>
            </a:r>
          </a:p>
          <a:p>
            <a:pPr lvl="1" eaLnBrk="1" hangingPunct="1"/>
            <a:r>
              <a:rPr lang="en-US" altLang="en-US">
                <a:ea typeface="ＭＳ Ｐゴシック" panose="020B0600070205080204" pitchFamily="34" charset="-128"/>
              </a:rPr>
              <a:t>Responses seen in jawed vertebrates (fairly recently evolved trait)</a:t>
            </a:r>
          </a:p>
          <a:p>
            <a:pPr lvl="1" eaLnBrk="1" hangingPunct="1"/>
            <a:endParaRPr lang="en-US" altLang="en-US">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EAE7949E-31C4-5747-BCE6-0E9BCC3202C5}"/>
              </a:ext>
            </a:extLst>
          </p:cNvPr>
          <p:cNvSpPr>
            <a:spLocks noGrp="1"/>
          </p:cNvSpPr>
          <p:nvPr>
            <p:ph type="title"/>
          </p:nvPr>
        </p:nvSpPr>
        <p:spPr/>
        <p:txBody>
          <a:bodyPr/>
          <a:lstStyle/>
          <a:p>
            <a:r>
              <a:rPr lang="en-US" altLang="en-US">
                <a:ea typeface="ＭＳ Ｐゴシック" panose="020B0600070205080204" pitchFamily="34" charset="-128"/>
              </a:rPr>
              <a:t>For Friday…</a:t>
            </a:r>
          </a:p>
        </p:txBody>
      </p:sp>
      <p:sp>
        <p:nvSpPr>
          <p:cNvPr id="38914" name="Content Placeholder 2">
            <a:extLst>
              <a:ext uri="{FF2B5EF4-FFF2-40B4-BE49-F238E27FC236}">
                <a16:creationId xmlns:a16="http://schemas.microsoft.com/office/drawing/2014/main" id="{50C33032-7645-4849-A8B9-985054E6750F}"/>
              </a:ext>
            </a:extLst>
          </p:cNvPr>
          <p:cNvSpPr>
            <a:spLocks noGrp="1"/>
          </p:cNvSpPr>
          <p:nvPr>
            <p:ph idx="1"/>
          </p:nvPr>
        </p:nvSpPr>
        <p:spPr>
          <a:xfrm>
            <a:off x="457200" y="1600200"/>
            <a:ext cx="8229600" cy="4983162"/>
          </a:xfrm>
        </p:spPr>
        <p:txBody>
          <a:bodyPr/>
          <a:lstStyle/>
          <a:p>
            <a:r>
              <a:rPr lang="en-US" altLang="en-US" dirty="0">
                <a:ea typeface="ＭＳ Ｐゴシック" panose="020B0600070205080204" pitchFamily="34" charset="-128"/>
              </a:rPr>
              <a:t>Review this lecture</a:t>
            </a:r>
          </a:p>
          <a:p>
            <a:r>
              <a:rPr lang="en-US" altLang="en-US" dirty="0">
                <a:ea typeface="ＭＳ Ｐゴシック" panose="020B0600070205080204" pitchFamily="34" charset="-128"/>
              </a:rPr>
              <a:t>Read the paper on the 1918 flu virus posted under documents.</a:t>
            </a:r>
          </a:p>
          <a:p>
            <a:pPr lvl="1"/>
            <a:r>
              <a:rPr lang="en-US" altLang="en-US" dirty="0">
                <a:ea typeface="ＭＳ Ｐゴシック" panose="020B0600070205080204" pitchFamily="34" charset="-128"/>
              </a:rPr>
              <a:t>Summarize each of the sections with one or 2 sentences.  Look up  terms you do not understand.</a:t>
            </a:r>
          </a:p>
          <a:p>
            <a:pPr lvl="1"/>
            <a:r>
              <a:rPr lang="en-US" altLang="en-US" dirty="0">
                <a:ea typeface="ＭＳ Ｐゴシック" panose="020B0600070205080204" pitchFamily="34" charset="-128"/>
              </a:rPr>
              <a:t>End your summary with a question regarding something you did not understand regarding the study.</a:t>
            </a:r>
          </a:p>
          <a:p>
            <a:pPr lvl="1"/>
            <a:r>
              <a:rPr lang="en-US" altLang="en-US" dirty="0">
                <a:ea typeface="ＭＳ Ｐゴシック" panose="020B0600070205080204" pitchFamily="34" charset="-128"/>
              </a:rPr>
              <a:t>Due Friday at the beginning of class</a:t>
            </a:r>
          </a:p>
          <a:p>
            <a:pPr marL="457200" lvl="1" indent="0">
              <a:buNone/>
            </a:pPr>
            <a:endParaRPr lang="en-US" altLang="en-US"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E1911-2B4B-AD49-AB7A-A27E671C4909}"/>
              </a:ext>
            </a:extLst>
          </p:cNvPr>
          <p:cNvSpPr>
            <a:spLocks noGrp="1"/>
          </p:cNvSpPr>
          <p:nvPr>
            <p:ph type="title"/>
          </p:nvPr>
        </p:nvSpPr>
        <p:spPr/>
        <p:txBody>
          <a:bodyPr rtlCol="0">
            <a:normAutofit fontScale="90000"/>
          </a:bodyPr>
          <a:lstStyle/>
          <a:p>
            <a:pPr eaLnBrk="1" fontAlgn="auto" hangingPunct="1">
              <a:spcAft>
                <a:spcPts val="0"/>
              </a:spcAft>
              <a:defRPr/>
            </a:pPr>
            <a:r>
              <a:rPr lang="en-US" dirty="0">
                <a:ea typeface="+mj-ea"/>
                <a:cs typeface="+mj-cs"/>
              </a:rPr>
              <a:t>Course website</a:t>
            </a:r>
            <a:br>
              <a:rPr lang="en-US" dirty="0">
                <a:ea typeface="+mj-ea"/>
                <a:cs typeface="+mj-cs"/>
              </a:rPr>
            </a:br>
            <a:endParaRPr lang="en-US" dirty="0">
              <a:ea typeface="+mj-ea"/>
              <a:cs typeface="+mj-cs"/>
            </a:endParaRPr>
          </a:p>
        </p:txBody>
      </p:sp>
      <p:sp>
        <p:nvSpPr>
          <p:cNvPr id="17410" name="Content Placeholder 2">
            <a:extLst>
              <a:ext uri="{FF2B5EF4-FFF2-40B4-BE49-F238E27FC236}">
                <a16:creationId xmlns:a16="http://schemas.microsoft.com/office/drawing/2014/main" id="{086F5F8C-3025-E045-BD68-0B1DA031A4D4}"/>
              </a:ext>
            </a:extLst>
          </p:cNvPr>
          <p:cNvSpPr>
            <a:spLocks noGrp="1"/>
          </p:cNvSpPr>
          <p:nvPr>
            <p:ph idx="1"/>
          </p:nvPr>
        </p:nvSpPr>
        <p:spPr/>
        <p:txBody>
          <a:bodyPr/>
          <a:lstStyle/>
          <a:p>
            <a:pPr eaLnBrk="1" hangingPunct="1"/>
            <a:r>
              <a:rPr lang="en-US" altLang="en-US" dirty="0">
                <a:ea typeface="ＭＳ Ｐゴシック" panose="020B0600070205080204" pitchFamily="34" charset="-128"/>
                <a:hlinkClick r:id="rId2"/>
              </a:rPr>
              <a:t>http://msubiology.info/node/39</a:t>
            </a:r>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Students need to look for all info here!</a:t>
            </a:r>
          </a:p>
          <a:p>
            <a:pPr eaLnBrk="1" hangingPunct="1"/>
            <a:r>
              <a:rPr lang="en-US" altLang="en-US" dirty="0">
                <a:ea typeface="ＭＳ Ｐゴシック" panose="020B0600070205080204" pitchFamily="34" charset="-128"/>
              </a:rPr>
              <a:t>Lectures will be posted here---grouped for each quiz.</a:t>
            </a:r>
          </a:p>
          <a:p>
            <a:pPr eaLnBrk="1" hangingPunct="1"/>
            <a:r>
              <a:rPr lang="en-US" altLang="en-US" dirty="0">
                <a:ea typeface="ＭＳ Ｐゴシック" panose="020B0600070205080204" pitchFamily="34" charset="-128"/>
              </a:rPr>
              <a:t>Lots of resources! </a:t>
            </a:r>
          </a:p>
          <a:p>
            <a:pPr eaLnBrk="1" hangingPunct="1"/>
            <a:r>
              <a:rPr lang="en-US" altLang="en-US" dirty="0">
                <a:ea typeface="ＭＳ Ｐゴシック" panose="020B0600070205080204" pitchFamily="34" charset="-128"/>
              </a:rPr>
              <a:t>Lab documents will be posted by Friday of each week for use on </a:t>
            </a:r>
            <a:r>
              <a:rPr lang="en-US" altLang="en-US" dirty="0">
                <a:solidFill>
                  <a:srgbClr val="FF0000"/>
                </a:solidFill>
                <a:ea typeface="ＭＳ Ｐゴシック" panose="020B0600070205080204" pitchFamily="34" charset="-128"/>
              </a:rPr>
              <a:t>Tuesday</a:t>
            </a:r>
            <a:r>
              <a:rPr lang="en-US" altLang="en-US" dirty="0">
                <a:ea typeface="ＭＳ Ｐゴシック" panose="020B0600070205080204" pitchFamily="34" charset="-128"/>
              </a:rPr>
              <a:t>.</a:t>
            </a:r>
          </a:p>
          <a:p>
            <a:pPr eaLnBrk="1" hangingPunct="1"/>
            <a:r>
              <a:rPr lang="en-US" altLang="en-US" dirty="0">
                <a:ea typeface="ＭＳ Ｐゴシック" panose="020B0600070205080204" pitchFamily="34" charset="-128"/>
              </a:rPr>
              <a:t>Paper on 1918 influenza posted now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DD305625-1448-2D42-8AD8-9C6891B24AFF}"/>
              </a:ext>
            </a:extLst>
          </p:cNvPr>
          <p:cNvSpPr>
            <a:spLocks noGrp="1"/>
          </p:cNvSpPr>
          <p:nvPr>
            <p:ph type="title"/>
          </p:nvPr>
        </p:nvSpPr>
        <p:spPr/>
        <p:txBody>
          <a:bodyPr/>
          <a:lstStyle/>
          <a:p>
            <a:pPr eaLnBrk="1" hangingPunct="1"/>
            <a:r>
              <a:rPr lang="en-US" altLang="en-US">
                <a:ea typeface="ＭＳ Ｐゴシック" panose="020B0600070205080204" pitchFamily="34" charset="-128"/>
              </a:rPr>
              <a:t>Typical lecture</a:t>
            </a:r>
          </a:p>
        </p:txBody>
      </p:sp>
      <p:sp>
        <p:nvSpPr>
          <p:cNvPr id="18434" name="Content Placeholder 2">
            <a:extLst>
              <a:ext uri="{FF2B5EF4-FFF2-40B4-BE49-F238E27FC236}">
                <a16:creationId xmlns:a16="http://schemas.microsoft.com/office/drawing/2014/main" id="{155D4D36-9E25-9E49-A7EA-C121FEEFE58F}"/>
              </a:ext>
            </a:extLst>
          </p:cNvPr>
          <p:cNvSpPr>
            <a:spLocks noGrp="1"/>
          </p:cNvSpPr>
          <p:nvPr>
            <p:ph idx="1"/>
          </p:nvPr>
        </p:nvSpPr>
        <p:spPr>
          <a:xfrm>
            <a:off x="457200" y="1600200"/>
            <a:ext cx="8229600" cy="4800600"/>
          </a:xfrm>
        </p:spPr>
        <p:txBody>
          <a:bodyPr/>
          <a:lstStyle/>
          <a:p>
            <a:pPr eaLnBrk="1" hangingPunct="1">
              <a:lnSpc>
                <a:spcPct val="90000"/>
              </a:lnSpc>
            </a:pPr>
            <a:r>
              <a:rPr lang="en-US" altLang="en-US" sz="3000" dirty="0">
                <a:ea typeface="ＭＳ Ｐゴシック" panose="020B0600070205080204" pitchFamily="34" charset="-128"/>
              </a:rPr>
              <a:t>Briefly recaps the concepts of the previous lecture</a:t>
            </a:r>
          </a:p>
          <a:p>
            <a:pPr eaLnBrk="1" hangingPunct="1">
              <a:lnSpc>
                <a:spcPct val="90000"/>
              </a:lnSpc>
            </a:pPr>
            <a:r>
              <a:rPr lang="en-US" altLang="en-US" sz="3000" dirty="0">
                <a:ea typeface="ＭＳ Ｐゴシック" panose="020B0600070205080204" pitchFamily="34" charset="-128"/>
              </a:rPr>
              <a:t>Provides announcements/changes</a:t>
            </a:r>
          </a:p>
          <a:p>
            <a:pPr eaLnBrk="1" hangingPunct="1">
              <a:lnSpc>
                <a:spcPct val="90000"/>
              </a:lnSpc>
            </a:pPr>
            <a:r>
              <a:rPr lang="en-US" altLang="en-US" sz="3000" dirty="0">
                <a:ea typeface="ＭＳ Ｐゴシック" panose="020B0600070205080204" pitchFamily="34" charset="-128"/>
              </a:rPr>
              <a:t>Summarizes new concepts</a:t>
            </a:r>
          </a:p>
          <a:p>
            <a:pPr eaLnBrk="1" hangingPunct="1">
              <a:lnSpc>
                <a:spcPct val="90000"/>
              </a:lnSpc>
            </a:pPr>
            <a:r>
              <a:rPr lang="en-US" altLang="en-US" sz="3000" dirty="0">
                <a:ea typeface="ＭＳ Ｐゴシック" panose="020B0600070205080204" pitchFamily="34" charset="-128"/>
              </a:rPr>
              <a:t>Uses many figures from the textbook!</a:t>
            </a:r>
          </a:p>
          <a:p>
            <a:pPr eaLnBrk="1" hangingPunct="1">
              <a:lnSpc>
                <a:spcPct val="90000"/>
              </a:lnSpc>
            </a:pPr>
            <a:endParaRPr lang="en-US" altLang="en-US" sz="3000" dirty="0">
              <a:ea typeface="ＭＳ Ｐゴシック" panose="020B0600070205080204" pitchFamily="34" charset="-128"/>
            </a:endParaRPr>
          </a:p>
          <a:p>
            <a:pPr lvl="1" eaLnBrk="1" hangingPunct="1">
              <a:lnSpc>
                <a:spcPct val="90000"/>
              </a:lnSpc>
            </a:pPr>
            <a:r>
              <a:rPr lang="en-US" altLang="en-US" sz="2400" dirty="0" err="1">
                <a:ea typeface="ＭＳ Ｐゴシック" panose="020B0600070205080204" pitchFamily="34" charset="-128"/>
              </a:rPr>
              <a:t>Powerpoint</a:t>
            </a:r>
            <a:r>
              <a:rPr lang="en-US" altLang="en-US" sz="2400" dirty="0">
                <a:ea typeface="ＭＳ Ｐゴシック" panose="020B0600070205080204" pitchFamily="34" charset="-128"/>
              </a:rPr>
              <a:t> is not necessarily the best teaching tool, but allows us to make steady progression each day.  You should not rely on having </a:t>
            </a:r>
            <a:r>
              <a:rPr lang="ja-JP" altLang="en-US" sz="2400">
                <a:ea typeface="ＭＳ Ｐゴシック" panose="020B0600070205080204" pitchFamily="34" charset="-128"/>
              </a:rPr>
              <a:t>“</a:t>
            </a:r>
            <a:r>
              <a:rPr lang="en-US" altLang="ja-JP" sz="2400" dirty="0">
                <a:ea typeface="ＭＳ Ｐゴシック" panose="020B0600070205080204" pitchFamily="34" charset="-128"/>
              </a:rPr>
              <a:t>slides to review</a:t>
            </a:r>
            <a:r>
              <a:rPr lang="ja-JP" altLang="en-US" sz="2400">
                <a:ea typeface="ＭＳ Ｐゴシック" panose="020B0600070205080204" pitchFamily="34" charset="-128"/>
              </a:rPr>
              <a:t>”</a:t>
            </a:r>
            <a:r>
              <a:rPr lang="en-US" altLang="ja-JP" sz="2400" dirty="0">
                <a:ea typeface="ＭＳ Ｐゴシック" panose="020B0600070205080204" pitchFamily="34" charset="-128"/>
              </a:rPr>
              <a:t> for each exam.  </a:t>
            </a:r>
            <a:r>
              <a:rPr lang="en-US" altLang="ja-JP" sz="2400" u="sng" dirty="0">
                <a:ea typeface="ＭＳ Ｐゴシック" panose="020B0600070205080204" pitchFamily="34" charset="-128"/>
              </a:rPr>
              <a:t>You must add detail to each lecture by reading and re-writing notes on you own. </a:t>
            </a:r>
            <a:endParaRPr lang="en-US" altLang="en-US" sz="2400" u="sng" dirty="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127CBAFE-B63C-2F42-9750-F1F2E5199CAA}"/>
              </a:ext>
            </a:extLst>
          </p:cNvPr>
          <p:cNvSpPr>
            <a:spLocks noGrp="1"/>
          </p:cNvSpPr>
          <p:nvPr>
            <p:ph type="title"/>
          </p:nvPr>
        </p:nvSpPr>
        <p:spPr/>
        <p:txBody>
          <a:bodyPr/>
          <a:lstStyle/>
          <a:p>
            <a:r>
              <a:rPr lang="en-US" altLang="en-US">
                <a:ea typeface="ＭＳ Ｐゴシック" panose="020B0600070205080204" pitchFamily="34" charset="-128"/>
              </a:rPr>
              <a:t>Immunology	</a:t>
            </a:r>
          </a:p>
        </p:txBody>
      </p:sp>
      <p:sp>
        <p:nvSpPr>
          <p:cNvPr id="19458" name="Content Placeholder 2">
            <a:extLst>
              <a:ext uri="{FF2B5EF4-FFF2-40B4-BE49-F238E27FC236}">
                <a16:creationId xmlns:a16="http://schemas.microsoft.com/office/drawing/2014/main" id="{C2484510-4959-C941-93B5-FA4E69FCD8D1}"/>
              </a:ext>
            </a:extLst>
          </p:cNvPr>
          <p:cNvSpPr>
            <a:spLocks noGrp="1"/>
          </p:cNvSpPr>
          <p:nvPr>
            <p:ph idx="1"/>
          </p:nvPr>
        </p:nvSpPr>
        <p:spPr/>
        <p:txBody>
          <a:bodyPr/>
          <a:lstStyle/>
          <a:p>
            <a:r>
              <a:rPr lang="en-US" altLang="en-US">
                <a:ea typeface="ＭＳ Ｐゴシック" panose="020B0600070205080204" pitchFamily="34" charset="-128"/>
              </a:rPr>
              <a:t>Requires a basic understanding of several areas of biology…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79561BA9-0131-2840-8807-7439DC7A85C4}"/>
              </a:ext>
            </a:extLst>
          </p:cNvPr>
          <p:cNvSpPr>
            <a:spLocks noGrp="1"/>
          </p:cNvSpPr>
          <p:nvPr>
            <p:ph type="title"/>
          </p:nvPr>
        </p:nvSpPr>
        <p:spPr/>
        <p:txBody>
          <a:bodyPr/>
          <a:lstStyle/>
          <a:p>
            <a:pPr eaLnBrk="1" hangingPunct="1"/>
            <a:r>
              <a:rPr lang="en-US" altLang="en-US" u="sng" dirty="0">
                <a:ea typeface="ＭＳ Ｐゴシック" panose="020B0600070205080204" pitchFamily="34" charset="-128"/>
              </a:rPr>
              <a:t>A. Cell Biology</a:t>
            </a:r>
          </a:p>
        </p:txBody>
      </p:sp>
      <p:sp>
        <p:nvSpPr>
          <p:cNvPr id="20482" name="Content Placeholder 2">
            <a:extLst>
              <a:ext uri="{FF2B5EF4-FFF2-40B4-BE49-F238E27FC236}">
                <a16:creationId xmlns:a16="http://schemas.microsoft.com/office/drawing/2014/main" id="{D4A1C00C-E0B1-0241-93DF-6BEF116E3C08}"/>
              </a:ext>
            </a:extLst>
          </p:cNvPr>
          <p:cNvSpPr>
            <a:spLocks noGrp="1"/>
          </p:cNvSpPr>
          <p:nvPr>
            <p:ph idx="1"/>
          </p:nvPr>
        </p:nvSpPr>
        <p:spPr/>
        <p:txBody>
          <a:bodyPr/>
          <a:lstStyle/>
          <a:p>
            <a:pPr eaLnBrk="1" hangingPunct="1"/>
            <a:r>
              <a:rPr lang="en-US" altLang="en-US" dirty="0">
                <a:ea typeface="ＭＳ Ｐゴシック" panose="020B0600070205080204" pitchFamily="34" charset="-128"/>
              </a:rPr>
              <a:t>For example:</a:t>
            </a:r>
          </a:p>
          <a:p>
            <a:pPr marL="971550" lvl="1" indent="-514350" eaLnBrk="1" hangingPunct="1">
              <a:buFont typeface="Arial" panose="020B0604020202020204" pitchFamily="34" charset="0"/>
              <a:buNone/>
            </a:pPr>
            <a:r>
              <a:rPr lang="en-US" altLang="en-US" b="1" i="1" dirty="0">
                <a:ea typeface="ＭＳ Ｐゴシック" panose="020B0600070205080204" pitchFamily="34" charset="-128"/>
              </a:rPr>
              <a:t>Lymphocytes-</a:t>
            </a:r>
            <a:r>
              <a:rPr lang="en-US" altLang="en-US" dirty="0">
                <a:ea typeface="ＭＳ Ｐゴシック" panose="020B0600070205080204" pitchFamily="34" charset="-128"/>
              </a:rPr>
              <a:t>--leukocytes (white blood cells—</a:t>
            </a:r>
            <a:r>
              <a:rPr lang="en-US" altLang="en-US" dirty="0" err="1">
                <a:ea typeface="ＭＳ Ｐゴシック" panose="020B0600070205080204" pitchFamily="34" charset="-128"/>
              </a:rPr>
              <a:t>wbc</a:t>
            </a:r>
            <a:r>
              <a:rPr lang="en-US" altLang="en-US" dirty="0">
                <a:ea typeface="ＭＳ Ｐゴシック" panose="020B0600070205080204" pitchFamily="34" charset="-128"/>
              </a:rPr>
              <a:t>) called B-cells and T-cells are essential for many activities in an immune response.</a:t>
            </a:r>
          </a:p>
          <a:p>
            <a:pPr marL="1371600" lvl="2" indent="-514350" eaLnBrk="1" hangingPunct="1">
              <a:buFont typeface="Arial" panose="020B0604020202020204" pitchFamily="34" charset="0"/>
              <a:buNone/>
            </a:pPr>
            <a:r>
              <a:rPr lang="en-US" altLang="en-US" dirty="0">
                <a:ea typeface="ＭＳ Ｐゴシック" panose="020B0600070205080204" pitchFamily="34" charset="-128"/>
              </a:rPr>
              <a:t>B-cells squirt out soluble proteins known as </a:t>
            </a:r>
            <a:r>
              <a:rPr lang="en-US" altLang="en-US" b="1" i="1" dirty="0">
                <a:ea typeface="ＭＳ Ｐゴシック" panose="020B0600070205080204" pitchFamily="34" charset="-128"/>
              </a:rPr>
              <a:t>antibodies.</a:t>
            </a:r>
          </a:p>
          <a:p>
            <a:pPr marL="1371600" lvl="2" indent="-514350" eaLnBrk="1" hangingPunct="1">
              <a:buFont typeface="Arial" panose="020B0604020202020204" pitchFamily="34" charset="0"/>
              <a:buNone/>
            </a:pPr>
            <a:r>
              <a:rPr lang="en-US" altLang="en-US" dirty="0">
                <a:ea typeface="ＭＳ Ｐゴシック" panose="020B0600070205080204" pitchFamily="34" charset="-128"/>
              </a:rPr>
              <a:t>T-cells (some types) can attack virus-infected cells of the host.</a:t>
            </a:r>
          </a:p>
          <a:p>
            <a:pPr marL="1371600" lvl="2" indent="-514350" eaLnBrk="1" hangingPunct="1">
              <a:buFont typeface="Arial" panose="020B0604020202020204" pitchFamily="34" charset="0"/>
              <a:buNone/>
            </a:pPr>
            <a:endParaRPr lang="en-US" altLang="en-US" dirty="0">
              <a:ea typeface="ＭＳ Ｐゴシック" panose="020B0600070205080204" pitchFamily="34" charset="-128"/>
            </a:endParaRPr>
          </a:p>
          <a:p>
            <a:pPr marL="1371600" lvl="2" indent="-514350" eaLnBrk="1" hangingPunct="1">
              <a:buFont typeface="Arial" panose="020B0604020202020204" pitchFamily="34" charset="0"/>
              <a:buNone/>
            </a:pPr>
            <a:r>
              <a:rPr lang="en-US" altLang="en-US" dirty="0">
                <a:ea typeface="ＭＳ Ｐゴシック" panose="020B0600070205080204" pitchFamily="34" charset="-128"/>
              </a:rPr>
              <a:t>* I will assume you know the basics about cells, organelles, cell division….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figure 1-03">
            <a:extLst>
              <a:ext uri="{FF2B5EF4-FFF2-40B4-BE49-F238E27FC236}">
                <a16:creationId xmlns:a16="http://schemas.microsoft.com/office/drawing/2014/main" id="{5E8F8742-F2D9-3340-8007-77EADD0A4E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5813425" cy="624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FD44A3B4-F8B0-5B41-B46D-D6B23A904EB6}"/>
              </a:ext>
            </a:extLst>
          </p:cNvPr>
          <p:cNvCxnSpPr/>
          <p:nvPr/>
        </p:nvCxnSpPr>
        <p:spPr>
          <a:xfrm rot="16200000" flipH="1">
            <a:off x="228600" y="2057400"/>
            <a:ext cx="12192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07" name="TextBox 5">
            <a:extLst>
              <a:ext uri="{FF2B5EF4-FFF2-40B4-BE49-F238E27FC236}">
                <a16:creationId xmlns:a16="http://schemas.microsoft.com/office/drawing/2014/main" id="{368C8670-1D9A-7941-B24F-02D054F0608A}"/>
              </a:ext>
            </a:extLst>
          </p:cNvPr>
          <p:cNvSpPr txBox="1">
            <a:spLocks noChangeArrowheads="1"/>
          </p:cNvSpPr>
          <p:nvPr/>
        </p:nvSpPr>
        <p:spPr bwMode="auto">
          <a:xfrm>
            <a:off x="0" y="3200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latin typeface="Calibri" panose="020F0502020204030204" pitchFamily="34" charset="0"/>
              </a:rPr>
              <a:t>Lymphocytes</a:t>
            </a:r>
          </a:p>
        </p:txBody>
      </p:sp>
      <p:sp>
        <p:nvSpPr>
          <p:cNvPr id="7" name="Oval 6">
            <a:extLst>
              <a:ext uri="{FF2B5EF4-FFF2-40B4-BE49-F238E27FC236}">
                <a16:creationId xmlns:a16="http://schemas.microsoft.com/office/drawing/2014/main" id="{35A39CD0-AD91-0245-B3B0-167945160DBD}"/>
              </a:ext>
            </a:extLst>
          </p:cNvPr>
          <p:cNvSpPr/>
          <p:nvPr/>
        </p:nvSpPr>
        <p:spPr>
          <a:xfrm>
            <a:off x="1219200" y="2590800"/>
            <a:ext cx="2057400" cy="1143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extBox 1">
            <a:extLst>
              <a:ext uri="{FF2B5EF4-FFF2-40B4-BE49-F238E27FC236}">
                <a16:creationId xmlns:a16="http://schemas.microsoft.com/office/drawing/2014/main" id="{A5EA7839-2C84-C942-A95C-FD9AE65D7B6E}"/>
              </a:ext>
            </a:extLst>
          </p:cNvPr>
          <p:cNvSpPr txBox="1"/>
          <p:nvPr/>
        </p:nvSpPr>
        <p:spPr>
          <a:xfrm>
            <a:off x="4724400" y="5410200"/>
            <a:ext cx="4191000" cy="954107"/>
          </a:xfrm>
          <a:prstGeom prst="rect">
            <a:avLst/>
          </a:prstGeom>
          <a:noFill/>
        </p:spPr>
        <p:txBody>
          <a:bodyPr wrap="square" rtlCol="0">
            <a:spAutoFit/>
          </a:bodyPr>
          <a:lstStyle/>
          <a:p>
            <a:r>
              <a:rPr lang="en-US" sz="2800" dirty="0"/>
              <a:t>Become familiar with your textbook’s symbols!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figure 1-06">
            <a:extLst>
              <a:ext uri="{FF2B5EF4-FFF2-40B4-BE49-F238E27FC236}">
                <a16:creationId xmlns:a16="http://schemas.microsoft.com/office/drawing/2014/main" id="{0809F192-B814-654F-873D-38723C624B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213" y="1604963"/>
            <a:ext cx="8535987" cy="456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a:extLst>
              <a:ext uri="{FF2B5EF4-FFF2-40B4-BE49-F238E27FC236}">
                <a16:creationId xmlns:a16="http://schemas.microsoft.com/office/drawing/2014/main" id="{3C63CD7E-945F-AF49-BC72-63E3D9301B59}"/>
              </a:ext>
            </a:extLst>
          </p:cNvPr>
          <p:cNvCxnSpPr/>
          <p:nvPr/>
        </p:nvCxnSpPr>
        <p:spPr>
          <a:xfrm rot="16200000" flipH="1">
            <a:off x="990600" y="2209800"/>
            <a:ext cx="12192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8DFA012-3D16-1546-8F00-33E474B44549}"/>
              </a:ext>
            </a:extLst>
          </p:cNvPr>
          <p:cNvSpPr txBox="1"/>
          <p:nvPr/>
        </p:nvSpPr>
        <p:spPr>
          <a:xfrm>
            <a:off x="990600" y="533400"/>
            <a:ext cx="7620000" cy="646331"/>
          </a:xfrm>
          <a:prstGeom prst="rect">
            <a:avLst/>
          </a:prstGeom>
          <a:noFill/>
        </p:spPr>
        <p:txBody>
          <a:bodyPr wrap="square" rtlCol="0">
            <a:spAutoFit/>
          </a:bodyPr>
          <a:lstStyle/>
          <a:p>
            <a:pPr algn="ctr"/>
            <a:r>
              <a:rPr lang="en-US" sz="3600" dirty="0"/>
              <a:t>Lymphocytes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5C30C06F-CD84-7346-8E47-DDB72635BC31}"/>
              </a:ext>
            </a:extLst>
          </p:cNvPr>
          <p:cNvSpPr>
            <a:spLocks noGrp="1"/>
          </p:cNvSpPr>
          <p:nvPr>
            <p:ph type="title"/>
          </p:nvPr>
        </p:nvSpPr>
        <p:spPr/>
        <p:txBody>
          <a:bodyPr/>
          <a:lstStyle/>
          <a:p>
            <a:br>
              <a:rPr lang="en-US" altLang="en-US" u="sng" dirty="0">
                <a:ea typeface="ＭＳ Ｐゴシック" panose="020B0600070205080204" pitchFamily="34" charset="-128"/>
              </a:rPr>
            </a:br>
            <a:r>
              <a:rPr lang="en-US" altLang="en-US" u="sng" dirty="0">
                <a:ea typeface="ＭＳ Ｐゴシック" panose="020B0600070205080204" pitchFamily="34" charset="-128"/>
              </a:rPr>
              <a:t>B. Microbiology</a:t>
            </a:r>
            <a:br>
              <a:rPr lang="en-US" altLang="en-US" u="sng" dirty="0">
                <a:ea typeface="ＭＳ Ｐゴシック" panose="020B0600070205080204" pitchFamily="34" charset="-128"/>
              </a:rPr>
            </a:br>
            <a:endParaRPr lang="en-US" altLang="en-US" dirty="0">
              <a:ea typeface="ＭＳ Ｐゴシック" panose="020B0600070205080204" pitchFamily="34" charset="-128"/>
            </a:endParaRPr>
          </a:p>
        </p:txBody>
      </p:sp>
      <p:sp>
        <p:nvSpPr>
          <p:cNvPr id="25602" name="Content Placeholder 2">
            <a:extLst>
              <a:ext uri="{FF2B5EF4-FFF2-40B4-BE49-F238E27FC236}">
                <a16:creationId xmlns:a16="http://schemas.microsoft.com/office/drawing/2014/main" id="{AFA8694A-06AD-1F46-8D88-A47F1F1C5119}"/>
              </a:ext>
            </a:extLst>
          </p:cNvPr>
          <p:cNvSpPr>
            <a:spLocks noGrp="1"/>
          </p:cNvSpPr>
          <p:nvPr>
            <p:ph idx="1"/>
          </p:nvPr>
        </p:nvSpPr>
        <p:spPr/>
        <p:txBody>
          <a:bodyPr/>
          <a:lstStyle/>
          <a:p>
            <a:pPr lvl="1">
              <a:buFont typeface="Arial" charset="0"/>
              <a:buChar char="–"/>
              <a:defRPr/>
            </a:pPr>
            <a:r>
              <a:rPr lang="en-US" dirty="0"/>
              <a:t>The immune system evolved to combat harmful microorganisms.</a:t>
            </a:r>
          </a:p>
          <a:p>
            <a:pPr lvl="1">
              <a:buFont typeface="Arial" charset="0"/>
              <a:buChar char="–"/>
              <a:defRPr/>
            </a:pPr>
            <a:endParaRPr lang="en-US" dirty="0"/>
          </a:p>
          <a:p>
            <a:pPr marL="457200" lvl="1" indent="0">
              <a:buFont typeface="Arial" charset="0"/>
              <a:buNone/>
              <a:defRPr/>
            </a:pPr>
            <a:endParaRPr lang="en-US" dirty="0"/>
          </a:p>
          <a:p>
            <a:pPr lvl="1">
              <a:buFont typeface="Arial" charset="0"/>
              <a:buChar char="–"/>
              <a:defRPr/>
            </a:pPr>
            <a:r>
              <a:rPr lang="en-US" dirty="0"/>
              <a:t>Harmful organisms are called </a:t>
            </a:r>
            <a:r>
              <a:rPr lang="en-US" b="1" i="1" dirty="0"/>
              <a:t>pathogens.</a:t>
            </a:r>
          </a:p>
          <a:p>
            <a:pPr lvl="2">
              <a:buFont typeface="Arial" charset="0"/>
              <a:buChar char="•"/>
              <a:defRPr/>
            </a:pPr>
            <a:r>
              <a:rPr lang="en-US" sz="2800" b="1" i="1" dirty="0"/>
              <a:t>Some bacteria, viruses, protozoa are considered pathogens</a:t>
            </a:r>
          </a:p>
          <a:p>
            <a:pPr lvl="3">
              <a:buFont typeface="Arial" charset="0"/>
              <a:buChar char="–"/>
              <a:defRPr/>
            </a:pPr>
            <a:r>
              <a:rPr lang="en-US" sz="2400" b="1" i="1" dirty="0"/>
              <a:t>e. g. The influenza virus is a common, but dangerous virus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1037</Words>
  <Application>Microsoft Macintosh PowerPoint</Application>
  <PresentationFormat>On-screen Show (4:3)</PresentationFormat>
  <Paragraphs>119</Paragraphs>
  <Slides>22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Immunology Biol 465 Minot State University Spring 2020</vt:lpstr>
      <vt:lpstr>Lecture 1 January 15, 2020</vt:lpstr>
      <vt:lpstr>Course website </vt:lpstr>
      <vt:lpstr>Typical lecture</vt:lpstr>
      <vt:lpstr>Immunology </vt:lpstr>
      <vt:lpstr>A. Cell Biology</vt:lpstr>
      <vt:lpstr>PowerPoint Presentation</vt:lpstr>
      <vt:lpstr>PowerPoint Presentation</vt:lpstr>
      <vt:lpstr> B. Microbiology </vt:lpstr>
      <vt:lpstr>   C. Molecular biology:  </vt:lpstr>
      <vt:lpstr>PowerPoint Presentation</vt:lpstr>
      <vt:lpstr>D. Genetics</vt:lpstr>
      <vt:lpstr>PowerPoint Presentation</vt:lpstr>
      <vt:lpstr>PowerPoint Presentation</vt:lpstr>
      <vt:lpstr>Wait!  Back up</vt:lpstr>
      <vt:lpstr>Immune response</vt:lpstr>
      <vt:lpstr>A sample of pathogens</vt:lpstr>
      <vt:lpstr>PowerPoint Presentation</vt:lpstr>
      <vt:lpstr>PowerPoint Presentation</vt:lpstr>
      <vt:lpstr>2 basic types of immune responses</vt:lpstr>
      <vt:lpstr>PowerPoint Presentation</vt:lpstr>
      <vt:lpstr>For Friday…</vt:lpstr>
    </vt:vector>
  </TitlesOfParts>
  <Company>Minot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Immunology Biol 465 Minot State University</dc:title>
  <dc:creator>Heidi Super</dc:creator>
  <cp:lastModifiedBy>Super, Heidi</cp:lastModifiedBy>
  <cp:revision>62</cp:revision>
  <dcterms:created xsi:type="dcterms:W3CDTF">2011-07-31T16:33:39Z</dcterms:created>
  <dcterms:modified xsi:type="dcterms:W3CDTF">2020-01-16T17:50:06Z</dcterms:modified>
</cp:coreProperties>
</file>